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6"/>
  </p:notesMasterIdLst>
  <p:sldIdLst>
    <p:sldId id="389" r:id="rId2"/>
    <p:sldId id="390" r:id="rId3"/>
    <p:sldId id="391" r:id="rId4"/>
    <p:sldId id="259" r:id="rId5"/>
    <p:sldId id="375" r:id="rId6"/>
    <p:sldId id="362" r:id="rId7"/>
    <p:sldId id="376" r:id="rId8"/>
    <p:sldId id="378" r:id="rId9"/>
    <p:sldId id="363" r:id="rId10"/>
    <p:sldId id="364" r:id="rId11"/>
    <p:sldId id="365" r:id="rId12"/>
    <p:sldId id="366" r:id="rId13"/>
    <p:sldId id="367" r:id="rId14"/>
    <p:sldId id="368" r:id="rId15"/>
    <p:sldId id="369" r:id="rId16"/>
    <p:sldId id="380" r:id="rId17"/>
    <p:sldId id="379" r:id="rId18"/>
    <p:sldId id="370" r:id="rId19"/>
    <p:sldId id="371" r:id="rId20"/>
    <p:sldId id="372" r:id="rId21"/>
    <p:sldId id="373" r:id="rId22"/>
    <p:sldId id="374" r:id="rId23"/>
    <p:sldId id="260" r:id="rId24"/>
    <p:sldId id="262" r:id="rId25"/>
    <p:sldId id="263" r:id="rId26"/>
    <p:sldId id="445" r:id="rId27"/>
    <p:sldId id="446" r:id="rId28"/>
    <p:sldId id="266" r:id="rId29"/>
    <p:sldId id="381" r:id="rId30"/>
    <p:sldId id="383" r:id="rId31"/>
    <p:sldId id="384" r:id="rId32"/>
    <p:sldId id="444" r:id="rId33"/>
    <p:sldId id="268" r:id="rId34"/>
    <p:sldId id="382" r:id="rId35"/>
    <p:sldId id="269" r:id="rId36"/>
    <p:sldId id="270" r:id="rId37"/>
    <p:sldId id="386" r:id="rId38"/>
    <p:sldId id="387" r:id="rId39"/>
    <p:sldId id="442" r:id="rId40"/>
    <p:sldId id="443" r:id="rId41"/>
    <p:sldId id="441" r:id="rId42"/>
    <p:sldId id="274" r:id="rId43"/>
    <p:sldId id="275" r:id="rId44"/>
    <p:sldId id="276" r:id="rId45"/>
    <p:sldId id="277" r:id="rId46"/>
    <p:sldId id="433" r:id="rId47"/>
    <p:sldId id="434" r:id="rId48"/>
    <p:sldId id="435" r:id="rId49"/>
    <p:sldId id="282" r:id="rId50"/>
    <p:sldId id="283" r:id="rId51"/>
    <p:sldId id="284" r:id="rId52"/>
    <p:sldId id="285" r:id="rId53"/>
    <p:sldId id="436" r:id="rId54"/>
    <p:sldId id="437" r:id="rId55"/>
    <p:sldId id="288" r:id="rId56"/>
    <p:sldId id="289" r:id="rId57"/>
    <p:sldId id="290" r:id="rId58"/>
    <p:sldId id="291" r:id="rId59"/>
    <p:sldId id="438" r:id="rId60"/>
    <p:sldId id="439" r:id="rId61"/>
    <p:sldId id="440" r:id="rId62"/>
    <p:sldId id="295" r:id="rId63"/>
    <p:sldId id="296" r:id="rId64"/>
    <p:sldId id="297" r:id="rId65"/>
    <p:sldId id="298" r:id="rId66"/>
    <p:sldId id="299" r:id="rId67"/>
    <p:sldId id="300" r:id="rId68"/>
    <p:sldId id="301" r:id="rId69"/>
    <p:sldId id="302" r:id="rId70"/>
    <p:sldId id="303" r:id="rId71"/>
    <p:sldId id="392" r:id="rId72"/>
    <p:sldId id="393" r:id="rId73"/>
    <p:sldId id="394" r:id="rId74"/>
    <p:sldId id="395" r:id="rId75"/>
    <p:sldId id="396" r:id="rId76"/>
    <p:sldId id="397" r:id="rId77"/>
    <p:sldId id="398" r:id="rId78"/>
    <p:sldId id="399" r:id="rId79"/>
    <p:sldId id="400" r:id="rId80"/>
    <p:sldId id="401" r:id="rId81"/>
    <p:sldId id="402" r:id="rId82"/>
    <p:sldId id="403" r:id="rId83"/>
    <p:sldId id="404" r:id="rId84"/>
    <p:sldId id="405" r:id="rId85"/>
    <p:sldId id="406" r:id="rId86"/>
    <p:sldId id="407" r:id="rId87"/>
    <p:sldId id="408" r:id="rId88"/>
    <p:sldId id="417" r:id="rId89"/>
    <p:sldId id="418" r:id="rId90"/>
    <p:sldId id="419" r:id="rId91"/>
    <p:sldId id="420" r:id="rId92"/>
    <p:sldId id="421" r:id="rId93"/>
    <p:sldId id="422" r:id="rId94"/>
    <p:sldId id="423" r:id="rId95"/>
    <p:sldId id="424" r:id="rId96"/>
    <p:sldId id="425" r:id="rId97"/>
    <p:sldId id="426" r:id="rId98"/>
    <p:sldId id="427" r:id="rId99"/>
    <p:sldId id="428" r:id="rId100"/>
    <p:sldId id="429" r:id="rId101"/>
    <p:sldId id="430" r:id="rId102"/>
    <p:sldId id="431" r:id="rId103"/>
    <p:sldId id="432" r:id="rId104"/>
    <p:sldId id="354" r:id="rId10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50"/>
    <p:restoredTop sz="73061"/>
  </p:normalViewPr>
  <p:slideViewPr>
    <p:cSldViewPr snapToGrid="0" snapToObjects="1">
      <p:cViewPr>
        <p:scale>
          <a:sx n="38" d="100"/>
          <a:sy n="38" d="100"/>
        </p:scale>
        <p:origin x="408" y="48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3870814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381000" y="685800"/>
            <a:ext cx="6096000" cy="3429000"/>
          </a:xfrm>
          <a:prstGeom prst="rect">
            <a:avLst/>
          </a:prstGeom>
        </p:spPr>
        <p:txBody>
          <a:bodyPr/>
          <a:lstStyle/>
          <a:p>
            <a:endParaRPr/>
          </a:p>
        </p:txBody>
      </p:sp>
      <p:sp>
        <p:nvSpPr>
          <p:cNvPr id="69" name="Shape 6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64829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 name="Shape 179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9" name="Shape 17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23189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1" name="Shape 1841"/>
          <p:cNvSpPr>
            <a:spLocks noGrp="1" noRot="1" noChangeAspect="1"/>
          </p:cNvSpPr>
          <p:nvPr>
            <p:ph type="sldImg"/>
          </p:nvPr>
        </p:nvSpPr>
        <p:spPr>
          <a:prstGeom prst="rect">
            <a:avLst/>
          </a:prstGeom>
        </p:spPr>
        <p:txBody>
          <a:bodyPr/>
          <a:lstStyle/>
          <a:p>
            <a:endParaRPr/>
          </a:p>
        </p:txBody>
      </p:sp>
      <p:sp>
        <p:nvSpPr>
          <p:cNvPr id="1842" name="Shape 184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3934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noRot="1" noChangeAspect="1"/>
          </p:cNvSpPr>
          <p:nvPr>
            <p:ph type="sldImg"/>
          </p:nvPr>
        </p:nvSpPr>
        <p:spPr>
          <a:xfrm>
            <a:off x="381000" y="685800"/>
            <a:ext cx="6096000" cy="3429000"/>
          </a:xfrm>
          <a:prstGeom prst="rect">
            <a:avLst/>
          </a:prstGeom>
        </p:spPr>
        <p:txBody>
          <a:bodyPr/>
          <a:lstStyle/>
          <a:p>
            <a:endParaRPr/>
          </a:p>
        </p:txBody>
      </p:sp>
      <p:sp>
        <p:nvSpPr>
          <p:cNvPr id="81" name="Shape 8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23579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37533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01759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79822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93798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30000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11283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4840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 name="Shape 1292"/>
          <p:cNvSpPr>
            <a:spLocks noGrp="1" noRot="1" noChangeAspect="1"/>
          </p:cNvSpPr>
          <p:nvPr>
            <p:ph type="sldImg"/>
          </p:nvPr>
        </p:nvSpPr>
        <p:spPr>
          <a:xfrm>
            <a:off x="381000" y="685800"/>
            <a:ext cx="6096000" cy="3429000"/>
          </a:xfrm>
          <a:prstGeom prst="rect">
            <a:avLst/>
          </a:prstGeom>
        </p:spPr>
        <p:txBody>
          <a:bodyPr/>
          <a:lstStyle/>
          <a:p>
            <a:endParaRPr/>
          </a:p>
        </p:txBody>
      </p:sp>
      <p:sp>
        <p:nvSpPr>
          <p:cNvPr id="1293" name="Shape 129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72105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55254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04487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88095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noRot="1" noChangeAspect="1"/>
          </p:cNvSpPr>
          <p:nvPr>
            <p:ph type="sldImg"/>
          </p:nvPr>
        </p:nvSpPr>
        <p:spPr>
          <a:xfrm>
            <a:off x="381000" y="685800"/>
            <a:ext cx="6096000" cy="3429000"/>
          </a:xfrm>
          <a:prstGeom prst="rect">
            <a:avLst/>
          </a:prstGeom>
        </p:spPr>
        <p:txBody>
          <a:bodyPr/>
          <a:lstStyle/>
          <a:p>
            <a:endParaRPr/>
          </a:p>
        </p:txBody>
      </p:sp>
      <p:sp>
        <p:nvSpPr>
          <p:cNvPr id="344" name="Shape 3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28028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xfrm>
            <a:off x="381000" y="685800"/>
            <a:ext cx="6096000" cy="3429000"/>
          </a:xfrm>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84082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sz="3200" dirty="0"/>
          </a:p>
        </p:txBody>
      </p:sp>
    </p:spTree>
    <p:extLst>
      <p:ext uri="{BB962C8B-B14F-4D97-AF65-F5344CB8AC3E}">
        <p14:creationId xmlns:p14="http://schemas.microsoft.com/office/powerpoint/2010/main" val="1606976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xfrm>
            <a:off x="381000" y="685800"/>
            <a:ext cx="6096000" cy="3429000"/>
          </a:xfrm>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36171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xfrm>
            <a:off x="381000" y="685800"/>
            <a:ext cx="6096000" cy="3429000"/>
          </a:xfrm>
          <a:prstGeom prst="rect">
            <a:avLst/>
          </a:prstGeom>
        </p:spPr>
        <p:txBody>
          <a:bodyPr/>
          <a:lstStyle/>
          <a:p>
            <a:endParaRPr/>
          </a:p>
        </p:txBody>
      </p:sp>
      <p:sp>
        <p:nvSpPr>
          <p:cNvPr id="421" name="Shape 42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9541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xfrm>
            <a:off x="381000" y="685800"/>
            <a:ext cx="6096000" cy="3429000"/>
          </a:xfrm>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37290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58648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 name="Shape 1722"/>
          <p:cNvSpPr>
            <a:spLocks noGrp="1" noRot="1" noChangeAspect="1"/>
          </p:cNvSpPr>
          <p:nvPr>
            <p:ph type="sldImg"/>
          </p:nvPr>
        </p:nvSpPr>
        <p:spPr>
          <a:xfrm>
            <a:off x="381000" y="685800"/>
            <a:ext cx="6096000" cy="3429000"/>
          </a:xfrm>
          <a:prstGeom prst="rect">
            <a:avLst/>
          </a:prstGeom>
        </p:spPr>
        <p:txBody>
          <a:bodyPr/>
          <a:lstStyle/>
          <a:p>
            <a:endParaRPr/>
          </a:p>
        </p:txBody>
      </p:sp>
      <p:sp>
        <p:nvSpPr>
          <p:cNvPr id="1723" name="Shape 1723"/>
          <p:cNvSpPr>
            <a:spLocks noGrp="1"/>
          </p:cNvSpPr>
          <p:nvPr>
            <p:ph type="body" sz="quarter" idx="1"/>
          </p:nvPr>
        </p:nvSpPr>
        <p:spPr>
          <a:prstGeom prst="rect">
            <a:avLst/>
          </a:prstGeom>
        </p:spPr>
        <p:txBody>
          <a:bodyPr/>
          <a:lstStyle/>
          <a:p>
            <a:pPr marL="0" marR="0" indent="0" algn="just" defTabSz="457200" eaLnBrk="1" fontAlgn="auto" latinLnBrk="0" hangingPunct="1">
              <a:lnSpc>
                <a:spcPct val="117999"/>
              </a:lnSpc>
              <a:spcBef>
                <a:spcPts val="0"/>
              </a:spcBef>
              <a:spcAft>
                <a:spcPts val="0"/>
              </a:spcAft>
              <a:buClrTx/>
              <a:buSzTx/>
              <a:buFontTx/>
              <a:buNone/>
              <a:tabLst/>
              <a:defRPr/>
            </a:pPr>
            <a:r>
              <a:rPr lang="zh-CN" altLang="en-US" dirty="0" smtClean="0"/>
              <a:t>在支持设备分配的数据结构设计方案中，一般包括设备控制表、控制器控制表、通道控制表和系统设备表</a:t>
            </a:r>
            <a:endParaRPr lang="en-US" altLang="zh-CN" dirty="0" smtClean="0"/>
          </a:p>
          <a:p>
            <a:pPr marL="0" marR="0" indent="0" algn="just" defTabSz="457200" eaLnBrk="1" fontAlgn="auto" latinLnBrk="0" hangingPunct="1">
              <a:lnSpc>
                <a:spcPct val="117999"/>
              </a:lnSpc>
              <a:spcBef>
                <a:spcPts val="0"/>
              </a:spcBef>
              <a:spcAft>
                <a:spcPts val="0"/>
              </a:spcAft>
              <a:buClrTx/>
              <a:buSzTx/>
              <a:buFontTx/>
              <a:buNone/>
              <a:tabLst/>
              <a:defRPr/>
            </a:pPr>
            <a:endParaRPr lang="en-US" altLang="zh-CN" dirty="0" smtClean="0"/>
          </a:p>
          <a:p>
            <a:pPr algn="l">
              <a:lnSpc>
                <a:spcPct val="120000"/>
              </a:lnSpc>
            </a:pPr>
            <a:r>
              <a:rPr lang="zh-CN" altLang="en-US" dirty="0" smtClean="0"/>
              <a:t>设备分配应考虑以下</a:t>
            </a:r>
            <a:r>
              <a:rPr lang="en-US" altLang="zh-CN" dirty="0" smtClean="0"/>
              <a:t>3</a:t>
            </a:r>
            <a:r>
              <a:rPr lang="zh-CN" altLang="en-US" dirty="0" smtClean="0"/>
              <a:t>个因素：</a:t>
            </a:r>
          </a:p>
          <a:p>
            <a:pPr algn="l">
              <a:lnSpc>
                <a:spcPct val="120000"/>
              </a:lnSpc>
              <a:defRPr>
                <a:latin typeface="Helvetica"/>
                <a:ea typeface="Helvetica"/>
                <a:cs typeface="Helvetica"/>
                <a:sym typeface="Helvetica"/>
              </a:defRPr>
            </a:pPr>
            <a:r>
              <a:rPr lang="zh-CN" altLang="en-US" dirty="0" smtClean="0"/>
              <a:t>（</a:t>
            </a:r>
            <a:r>
              <a:rPr lang="en-US" altLang="zh-CN" dirty="0" smtClean="0"/>
              <a:t>1</a:t>
            </a:r>
            <a:r>
              <a:rPr lang="zh-CN" altLang="en-US" dirty="0" smtClean="0"/>
              <a:t>）	设备的固有属性</a:t>
            </a:r>
          </a:p>
          <a:p>
            <a:pPr algn="l">
              <a:lnSpc>
                <a:spcPct val="120000"/>
              </a:lnSpc>
              <a:defRPr>
                <a:latin typeface="Helvetica"/>
                <a:ea typeface="Helvetica"/>
                <a:cs typeface="Helvetica"/>
                <a:sym typeface="Helvetica"/>
              </a:defRPr>
            </a:pPr>
            <a:r>
              <a:rPr lang="zh-CN" altLang="en-US" dirty="0" smtClean="0"/>
              <a:t>（</a:t>
            </a:r>
            <a:r>
              <a:rPr lang="en-US" altLang="zh-CN" dirty="0" smtClean="0"/>
              <a:t>2</a:t>
            </a:r>
            <a:r>
              <a:rPr lang="zh-CN" altLang="en-US" dirty="0" smtClean="0"/>
              <a:t>）	设备分配算法</a:t>
            </a:r>
          </a:p>
          <a:p>
            <a:pPr algn="l">
              <a:lnSpc>
                <a:spcPct val="120000"/>
              </a:lnSpc>
              <a:defRPr>
                <a:latin typeface="Helvetica"/>
                <a:ea typeface="Helvetica"/>
                <a:cs typeface="Helvetica"/>
                <a:sym typeface="Helvetica"/>
              </a:defRPr>
            </a:pPr>
            <a:r>
              <a:rPr lang="zh-CN" altLang="en-US" dirty="0" smtClean="0"/>
              <a:t>（</a:t>
            </a:r>
            <a:r>
              <a:rPr lang="en-US" altLang="zh-CN" dirty="0" smtClean="0"/>
              <a:t>3</a:t>
            </a:r>
            <a:r>
              <a:rPr lang="zh-CN" altLang="en-US" dirty="0" smtClean="0"/>
              <a:t>）设备分配方式</a:t>
            </a:r>
          </a:p>
          <a:p>
            <a:pPr marL="0" marR="0" indent="0" algn="just" defTabSz="457200" eaLnBrk="1" fontAlgn="auto" latinLnBrk="0" hangingPunct="1">
              <a:lnSpc>
                <a:spcPct val="117999"/>
              </a:lnSpc>
              <a:spcBef>
                <a:spcPts val="0"/>
              </a:spcBef>
              <a:spcAft>
                <a:spcPts val="0"/>
              </a:spcAft>
              <a:buClrTx/>
              <a:buSzTx/>
              <a:buFontTx/>
              <a:buNone/>
              <a:tabLst/>
              <a:defRPr/>
            </a:pPr>
            <a:endParaRPr lang="en-US" altLang="zh-CN" dirty="0" smtClean="0"/>
          </a:p>
          <a:p>
            <a:pPr marL="0" marR="0" indent="0" algn="just" defTabSz="457200" eaLnBrk="1" fontAlgn="auto" latinLnBrk="0" hangingPunct="1">
              <a:lnSpc>
                <a:spcPct val="117999"/>
              </a:lnSpc>
              <a:spcBef>
                <a:spcPts val="0"/>
              </a:spcBef>
              <a:spcAft>
                <a:spcPts val="0"/>
              </a:spcAft>
              <a:buClrTx/>
              <a:buSzTx/>
              <a:buFontTx/>
              <a:buNone/>
              <a:tabLst/>
              <a:defRPr/>
            </a:pPr>
            <a:r>
              <a:rPr lang="zh-CN" altLang="en-US" dirty="0" smtClean="0"/>
              <a:t>应用程序独立于具体使用的物理设备</a:t>
            </a:r>
            <a:endParaRPr lang="en-US" altLang="zh-CN" dirty="0" smtClean="0"/>
          </a:p>
          <a:p>
            <a:pPr marL="0" marR="0" indent="0" algn="just" defTabSz="457200" eaLnBrk="1" fontAlgn="auto" latinLnBrk="0" hangingPunct="1">
              <a:lnSpc>
                <a:spcPct val="117999"/>
              </a:lnSpc>
              <a:spcBef>
                <a:spcPts val="0"/>
              </a:spcBef>
              <a:spcAft>
                <a:spcPts val="0"/>
              </a:spcAft>
              <a:buClrTx/>
              <a:buSzTx/>
              <a:buFontTx/>
              <a:buNone/>
              <a:tabLst/>
              <a:defRPr/>
            </a:pPr>
            <a:r>
              <a:rPr lang="zh-CN" altLang="en-US" b="1" dirty="0" smtClean="0">
                <a:latin typeface="Helvetica"/>
                <a:ea typeface="Helvetica"/>
                <a:cs typeface="Helvetica"/>
                <a:sym typeface="Helvetica"/>
              </a:rPr>
              <a:t>应用程序</a:t>
            </a:r>
            <a:r>
              <a:rPr lang="zh-CN" altLang="en-US" dirty="0" smtClean="0"/>
              <a:t>中，使用</a:t>
            </a:r>
            <a:r>
              <a:rPr lang="zh-CN" altLang="en-US" b="1" dirty="0" smtClean="0">
                <a:solidFill>
                  <a:schemeClr val="accent5"/>
                </a:solidFill>
                <a:latin typeface="Helvetica"/>
                <a:ea typeface="Helvetica"/>
                <a:cs typeface="Helvetica"/>
                <a:sym typeface="Helvetica"/>
              </a:rPr>
              <a:t>逻辑设备名称</a:t>
            </a:r>
            <a:r>
              <a:rPr lang="zh-CN" altLang="en-US" dirty="0" smtClean="0"/>
              <a:t>来请求使用某类设备</a:t>
            </a:r>
            <a:endParaRPr lang="en-US" altLang="zh-CN" dirty="0" smtClean="0"/>
          </a:p>
          <a:p>
            <a:pPr marL="0" marR="0" indent="0" algn="just" defTabSz="457200" eaLnBrk="1" fontAlgn="auto" latinLnBrk="0" hangingPunct="1">
              <a:lnSpc>
                <a:spcPct val="117999"/>
              </a:lnSpc>
              <a:spcBef>
                <a:spcPts val="0"/>
              </a:spcBef>
              <a:spcAft>
                <a:spcPts val="0"/>
              </a:spcAft>
              <a:buClrTx/>
              <a:buSzTx/>
              <a:buFontTx/>
              <a:buNone/>
              <a:tabLst/>
              <a:defRPr/>
            </a:pPr>
            <a:r>
              <a:rPr lang="zh-CN" altLang="en-US" dirty="0" smtClean="0"/>
              <a:t>系统在</a:t>
            </a:r>
            <a:r>
              <a:rPr lang="zh-CN" altLang="en-US" b="1" dirty="0" smtClean="0">
                <a:latin typeface="Helvetica"/>
                <a:ea typeface="Helvetica"/>
                <a:cs typeface="Helvetica"/>
                <a:sym typeface="Helvetica"/>
              </a:rPr>
              <a:t>实际执行</a:t>
            </a:r>
            <a:r>
              <a:rPr lang="zh-CN" altLang="en-US" dirty="0" smtClean="0"/>
              <a:t>时，必须使用</a:t>
            </a:r>
            <a:r>
              <a:rPr lang="zh-CN" altLang="en-US" b="1" dirty="0" smtClean="0">
                <a:solidFill>
                  <a:schemeClr val="accent5"/>
                </a:solidFill>
                <a:latin typeface="Helvetica"/>
                <a:ea typeface="Helvetica"/>
                <a:cs typeface="Helvetica"/>
                <a:sym typeface="Helvetica"/>
              </a:rPr>
              <a:t>物理设备名称</a:t>
            </a:r>
          </a:p>
          <a:p>
            <a:pPr marL="0" marR="0" indent="0" algn="just" defTabSz="457200" eaLnBrk="1" fontAlgn="auto" latinLnBrk="0" hangingPunct="1">
              <a:lnSpc>
                <a:spcPct val="117999"/>
              </a:lnSpc>
              <a:spcBef>
                <a:spcPts val="0"/>
              </a:spcBef>
              <a:spcAft>
                <a:spcPts val="0"/>
              </a:spcAft>
              <a:buClrTx/>
              <a:buSzTx/>
              <a:buFontTx/>
              <a:buNone/>
              <a:tabLst/>
              <a:defRPr/>
            </a:pPr>
            <a:endParaRPr lang="zh-CN" altLang="en-US" dirty="0" smtClean="0"/>
          </a:p>
          <a:p>
            <a:pPr marL="0" marR="0" indent="0" algn="just" defTabSz="457200" eaLnBrk="1" fontAlgn="auto" latinLnBrk="0" hangingPunct="1">
              <a:lnSpc>
                <a:spcPct val="117999"/>
              </a:lnSpc>
              <a:spcBef>
                <a:spcPts val="0"/>
              </a:spcBef>
              <a:spcAft>
                <a:spcPts val="0"/>
              </a:spcAft>
              <a:buClrTx/>
              <a:buSzTx/>
              <a:buFontTx/>
              <a:buNone/>
              <a:tabLst/>
              <a:defRPr/>
            </a:pPr>
            <a:endParaRPr lang="zh-CN" altLang="en-US" dirty="0" smtClean="0"/>
          </a:p>
          <a:p>
            <a:pPr marL="0" marR="0" indent="0" algn="just" defTabSz="4572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716945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38034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xfrm>
            <a:off x="381000" y="685800"/>
            <a:ext cx="6096000" cy="3429000"/>
          </a:xfrm>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5864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xfrm>
            <a:off x="381000" y="685800"/>
            <a:ext cx="6096000" cy="3429000"/>
          </a:xfrm>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12002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xfrm>
            <a:off x="381000" y="685800"/>
            <a:ext cx="6096000" cy="3429000"/>
          </a:xfrm>
          <a:prstGeom prst="rect">
            <a:avLst/>
          </a:prstGeom>
        </p:spPr>
        <p:txBody>
          <a:bodyPr/>
          <a:lstStyle/>
          <a:p>
            <a:endParaRPr/>
          </a:p>
        </p:txBody>
      </p:sp>
      <p:sp>
        <p:nvSpPr>
          <p:cNvPr id="568" name="Shape 56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21873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Shape 578"/>
          <p:cNvSpPr>
            <a:spLocks noGrp="1" noRot="1" noChangeAspect="1"/>
          </p:cNvSpPr>
          <p:nvPr>
            <p:ph type="sldImg"/>
          </p:nvPr>
        </p:nvSpPr>
        <p:spPr>
          <a:xfrm>
            <a:off x="381000" y="685800"/>
            <a:ext cx="6096000" cy="3429000"/>
          </a:xfrm>
          <a:prstGeom prst="rect">
            <a:avLst/>
          </a:prstGeom>
        </p:spPr>
        <p:txBody>
          <a:bodyPr/>
          <a:lstStyle/>
          <a:p>
            <a:endParaRPr/>
          </a:p>
        </p:txBody>
      </p:sp>
      <p:sp>
        <p:nvSpPr>
          <p:cNvPr id="579" name="Shape 5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25579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hape 675"/>
          <p:cNvSpPr>
            <a:spLocks noGrp="1" noRot="1" noChangeAspect="1"/>
          </p:cNvSpPr>
          <p:nvPr>
            <p:ph type="sldImg"/>
          </p:nvPr>
        </p:nvSpPr>
        <p:spPr>
          <a:xfrm>
            <a:off x="381000" y="685800"/>
            <a:ext cx="6096000" cy="3429000"/>
          </a:xfrm>
          <a:prstGeom prst="rect">
            <a:avLst/>
          </a:prstGeom>
        </p:spPr>
        <p:txBody>
          <a:bodyPr/>
          <a:lstStyle/>
          <a:p>
            <a:endParaRPr/>
          </a:p>
        </p:txBody>
      </p:sp>
      <p:sp>
        <p:nvSpPr>
          <p:cNvPr id="676" name="Shape 67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6992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xfrm>
            <a:off x="381000" y="685800"/>
            <a:ext cx="6096000" cy="3429000"/>
          </a:xfrm>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53525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a:spLocks noGrp="1" noRot="1" noChangeAspect="1"/>
          </p:cNvSpPr>
          <p:nvPr>
            <p:ph type="sldImg"/>
          </p:nvPr>
        </p:nvSpPr>
        <p:spPr>
          <a:xfrm>
            <a:off x="381000" y="685800"/>
            <a:ext cx="6096000" cy="3429000"/>
          </a:xfrm>
          <a:prstGeom prst="rect">
            <a:avLst/>
          </a:prstGeom>
        </p:spPr>
        <p:txBody>
          <a:bodyPr/>
          <a:lstStyle/>
          <a:p>
            <a:endParaRPr/>
          </a:p>
        </p:txBody>
      </p:sp>
      <p:sp>
        <p:nvSpPr>
          <p:cNvPr id="730" name="Shape 73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86080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xfrm>
            <a:off x="381000" y="685800"/>
            <a:ext cx="6096000" cy="3429000"/>
          </a:xfrm>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3159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6" name="Shape 1736"/>
          <p:cNvSpPr>
            <a:spLocks noGrp="1" noRot="1" noChangeAspect="1"/>
          </p:cNvSpPr>
          <p:nvPr>
            <p:ph type="sldImg"/>
          </p:nvPr>
        </p:nvSpPr>
        <p:spPr>
          <a:xfrm>
            <a:off x="381000" y="685800"/>
            <a:ext cx="6096000" cy="3429000"/>
          </a:xfrm>
          <a:prstGeom prst="rect">
            <a:avLst/>
          </a:prstGeom>
        </p:spPr>
        <p:txBody>
          <a:bodyPr/>
          <a:lstStyle/>
          <a:p>
            <a:endParaRPr/>
          </a:p>
        </p:txBody>
      </p:sp>
      <p:sp>
        <p:nvSpPr>
          <p:cNvPr id="1737" name="Shape 1737"/>
          <p:cNvSpPr>
            <a:spLocks noGrp="1"/>
          </p:cNvSpPr>
          <p:nvPr>
            <p:ph type="body" sz="quarter" idx="1"/>
          </p:nvPr>
        </p:nvSpPr>
        <p:spPr>
          <a:prstGeom prst="rect">
            <a:avLst/>
          </a:prstGeom>
        </p:spPr>
        <p:txBody>
          <a:bodyPr/>
          <a:lstStyle/>
          <a:p>
            <a:r>
              <a:rPr dirty="0"/>
              <a:t>进程提出I/O请求后，系统的设备分配程序可按下列步骤进行设备分配</a:t>
            </a:r>
          </a:p>
          <a:p>
            <a:r>
              <a:rPr dirty="0"/>
              <a:t>1.根据用户请求，查找系统设备表，如果设备忙，就阻塞该进程，空闲，就按照分配算法分配给进程</a:t>
            </a:r>
          </a:p>
          <a:p>
            <a:r>
              <a:rPr dirty="0"/>
              <a:t>2.系统为进程分配了请求的设备，</a:t>
            </a:r>
            <a:r>
              <a:rPr dirty="0" smtClean="0"/>
              <a:t>就到该设备的控制表中找出与该设备连接的控制器控制表</a:t>
            </a:r>
            <a:r>
              <a:rPr dirty="0"/>
              <a:t>，检查他的状态，如果忙，分配不了，进程还是阻塞，不忙，空闲，就分配给进程</a:t>
            </a:r>
          </a:p>
          <a:p>
            <a:r>
              <a:rPr dirty="0" smtClean="0"/>
              <a:t>3.</a:t>
            </a:r>
            <a:r>
              <a:rPr lang="zh-CN" altLang="en-US" dirty="0" smtClean="0"/>
              <a:t>在有通道的系统中，还需要从相应的设备控制器控制表中找到与该控制器连接的通道控制表，检查表中的通道状态字段，若通道忙，则将进程阻塞在该通道饿阻塞队列上；若通道空闲，则将该通道分配给进程。</a:t>
            </a:r>
            <a:endParaRPr lang="en-US" altLang="zh-CN" dirty="0" smtClean="0"/>
          </a:p>
          <a:p>
            <a:endParaRPr lang="en-US" dirty="0" smtClean="0"/>
          </a:p>
          <a:p>
            <a:r>
              <a:rPr lang="zh-CN" altLang="en-US" dirty="0" smtClean="0"/>
              <a:t>当进程获得了设备、设备控制器、通道，系统的本次设备分配才算成功，系统可以启动进程的输入输出</a:t>
            </a:r>
            <a:r>
              <a:rPr lang="en-US" altLang="zh-CN" dirty="0" smtClean="0"/>
              <a:t>IO</a:t>
            </a:r>
            <a:endParaRPr dirty="0"/>
          </a:p>
        </p:txBody>
      </p:sp>
    </p:spTree>
    <p:extLst>
      <p:ext uri="{BB962C8B-B14F-4D97-AF65-F5344CB8AC3E}">
        <p14:creationId xmlns:p14="http://schemas.microsoft.com/office/powerpoint/2010/main" val="204084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 name="Shape 1722"/>
          <p:cNvSpPr>
            <a:spLocks noGrp="1" noRot="1" noChangeAspect="1"/>
          </p:cNvSpPr>
          <p:nvPr>
            <p:ph type="sldImg"/>
          </p:nvPr>
        </p:nvSpPr>
        <p:spPr>
          <a:xfrm>
            <a:off x="381000" y="685800"/>
            <a:ext cx="6096000" cy="3429000"/>
          </a:xfrm>
          <a:prstGeom prst="rect">
            <a:avLst/>
          </a:prstGeom>
        </p:spPr>
        <p:txBody>
          <a:bodyPr/>
          <a:lstStyle/>
          <a:p>
            <a:endParaRPr/>
          </a:p>
        </p:txBody>
      </p:sp>
      <p:sp>
        <p:nvSpPr>
          <p:cNvPr id="1723" name="Shape 1723"/>
          <p:cNvSpPr>
            <a:spLocks noGrp="1"/>
          </p:cNvSpPr>
          <p:nvPr>
            <p:ph type="body" sz="quarter" idx="1"/>
          </p:nvPr>
        </p:nvSpPr>
        <p:spPr>
          <a:prstGeom prst="rect">
            <a:avLst/>
          </a:prstGeom>
        </p:spPr>
        <p:txBody>
          <a:bodyPr/>
          <a:lstStyle/>
          <a:p>
            <a:pPr marL="0" marR="0" indent="0" algn="just" defTabSz="457200" eaLnBrk="1" fontAlgn="auto" latinLnBrk="0" hangingPunct="1">
              <a:lnSpc>
                <a:spcPct val="117999"/>
              </a:lnSpc>
              <a:spcBef>
                <a:spcPts val="0"/>
              </a:spcBef>
              <a:spcAft>
                <a:spcPts val="0"/>
              </a:spcAft>
              <a:buClrTx/>
              <a:buSzTx/>
              <a:buFontTx/>
              <a:buNone/>
              <a:tabLst/>
              <a:defRPr/>
            </a:pPr>
            <a:r>
              <a:rPr lang="zh-CN" altLang="en-US" dirty="0" smtClean="0"/>
              <a:t>在支持设备分配的数据结构设计方案中，一般包括设备控制表、控制器控制表、通道控制表和系统设备表</a:t>
            </a:r>
            <a:endParaRPr lang="en-US" altLang="zh-CN" dirty="0" smtClean="0"/>
          </a:p>
          <a:p>
            <a:pPr marL="0" marR="0" indent="0" algn="just" defTabSz="457200" eaLnBrk="1" fontAlgn="auto" latinLnBrk="0" hangingPunct="1">
              <a:lnSpc>
                <a:spcPct val="117999"/>
              </a:lnSpc>
              <a:spcBef>
                <a:spcPts val="0"/>
              </a:spcBef>
              <a:spcAft>
                <a:spcPts val="0"/>
              </a:spcAft>
              <a:buClrTx/>
              <a:buSzTx/>
              <a:buFontTx/>
              <a:buNone/>
              <a:tabLst/>
              <a:defRPr/>
            </a:pPr>
            <a:endParaRPr lang="en-US" altLang="zh-CN" dirty="0" smtClean="0"/>
          </a:p>
          <a:p>
            <a:pPr algn="l">
              <a:lnSpc>
                <a:spcPct val="120000"/>
              </a:lnSpc>
            </a:pPr>
            <a:r>
              <a:rPr lang="zh-CN" altLang="en-US" dirty="0" smtClean="0"/>
              <a:t>设备分配应考虑以下</a:t>
            </a:r>
            <a:r>
              <a:rPr lang="en-US" altLang="zh-CN" dirty="0" smtClean="0"/>
              <a:t>3</a:t>
            </a:r>
            <a:r>
              <a:rPr lang="zh-CN" altLang="en-US" dirty="0" smtClean="0"/>
              <a:t>个因素：</a:t>
            </a:r>
          </a:p>
          <a:p>
            <a:pPr algn="l">
              <a:lnSpc>
                <a:spcPct val="120000"/>
              </a:lnSpc>
              <a:defRPr>
                <a:latin typeface="Helvetica"/>
                <a:ea typeface="Helvetica"/>
                <a:cs typeface="Helvetica"/>
                <a:sym typeface="Helvetica"/>
              </a:defRPr>
            </a:pPr>
            <a:r>
              <a:rPr lang="zh-CN" altLang="en-US" dirty="0" smtClean="0"/>
              <a:t>（</a:t>
            </a:r>
            <a:r>
              <a:rPr lang="en-US" altLang="zh-CN" dirty="0" smtClean="0"/>
              <a:t>1</a:t>
            </a:r>
            <a:r>
              <a:rPr lang="zh-CN" altLang="en-US" dirty="0" smtClean="0"/>
              <a:t>）	设备的固有属性</a:t>
            </a:r>
          </a:p>
          <a:p>
            <a:pPr algn="l">
              <a:lnSpc>
                <a:spcPct val="120000"/>
              </a:lnSpc>
              <a:defRPr>
                <a:latin typeface="Helvetica"/>
                <a:ea typeface="Helvetica"/>
                <a:cs typeface="Helvetica"/>
                <a:sym typeface="Helvetica"/>
              </a:defRPr>
            </a:pPr>
            <a:r>
              <a:rPr lang="zh-CN" altLang="en-US" dirty="0" smtClean="0"/>
              <a:t>（</a:t>
            </a:r>
            <a:r>
              <a:rPr lang="en-US" altLang="zh-CN" dirty="0" smtClean="0"/>
              <a:t>2</a:t>
            </a:r>
            <a:r>
              <a:rPr lang="zh-CN" altLang="en-US" dirty="0" smtClean="0"/>
              <a:t>）	设备分配算法</a:t>
            </a:r>
          </a:p>
          <a:p>
            <a:pPr algn="l">
              <a:lnSpc>
                <a:spcPct val="120000"/>
              </a:lnSpc>
              <a:defRPr>
                <a:latin typeface="Helvetica"/>
                <a:ea typeface="Helvetica"/>
                <a:cs typeface="Helvetica"/>
                <a:sym typeface="Helvetica"/>
              </a:defRPr>
            </a:pPr>
            <a:r>
              <a:rPr lang="zh-CN" altLang="en-US" dirty="0" smtClean="0"/>
              <a:t>（</a:t>
            </a:r>
            <a:r>
              <a:rPr lang="en-US" altLang="zh-CN" dirty="0" smtClean="0"/>
              <a:t>3</a:t>
            </a:r>
            <a:r>
              <a:rPr lang="zh-CN" altLang="en-US" dirty="0" smtClean="0"/>
              <a:t>）设备分配方式</a:t>
            </a:r>
          </a:p>
          <a:p>
            <a:pPr marL="0" marR="0" indent="0" algn="just" defTabSz="457200" eaLnBrk="1" fontAlgn="auto" latinLnBrk="0" hangingPunct="1">
              <a:lnSpc>
                <a:spcPct val="117999"/>
              </a:lnSpc>
              <a:spcBef>
                <a:spcPts val="0"/>
              </a:spcBef>
              <a:spcAft>
                <a:spcPts val="0"/>
              </a:spcAft>
              <a:buClrTx/>
              <a:buSzTx/>
              <a:buFontTx/>
              <a:buNone/>
              <a:tabLst/>
              <a:defRPr/>
            </a:pPr>
            <a:endParaRPr lang="en-US" altLang="zh-CN" dirty="0" smtClean="0"/>
          </a:p>
          <a:p>
            <a:pPr marL="0" marR="0" indent="0" algn="just" defTabSz="457200" eaLnBrk="1" fontAlgn="auto" latinLnBrk="0" hangingPunct="1">
              <a:lnSpc>
                <a:spcPct val="117999"/>
              </a:lnSpc>
              <a:spcBef>
                <a:spcPts val="0"/>
              </a:spcBef>
              <a:spcAft>
                <a:spcPts val="0"/>
              </a:spcAft>
              <a:buClrTx/>
              <a:buSzTx/>
              <a:buFontTx/>
              <a:buNone/>
              <a:tabLst/>
              <a:defRPr/>
            </a:pPr>
            <a:r>
              <a:rPr lang="zh-CN" altLang="en-US" dirty="0" smtClean="0"/>
              <a:t>应用程序独立于具体使用的物理设备</a:t>
            </a:r>
            <a:endParaRPr lang="en-US" altLang="zh-CN" dirty="0" smtClean="0"/>
          </a:p>
          <a:p>
            <a:pPr marL="0" marR="0" indent="0" algn="just" defTabSz="457200" eaLnBrk="1" fontAlgn="auto" latinLnBrk="0" hangingPunct="1">
              <a:lnSpc>
                <a:spcPct val="117999"/>
              </a:lnSpc>
              <a:spcBef>
                <a:spcPts val="0"/>
              </a:spcBef>
              <a:spcAft>
                <a:spcPts val="0"/>
              </a:spcAft>
              <a:buClrTx/>
              <a:buSzTx/>
              <a:buFontTx/>
              <a:buNone/>
              <a:tabLst/>
              <a:defRPr/>
            </a:pPr>
            <a:r>
              <a:rPr lang="zh-CN" altLang="en-US" b="1" dirty="0" smtClean="0">
                <a:latin typeface="Helvetica"/>
                <a:ea typeface="Helvetica"/>
                <a:cs typeface="Helvetica"/>
                <a:sym typeface="Helvetica"/>
              </a:rPr>
              <a:t>应用程序</a:t>
            </a:r>
            <a:r>
              <a:rPr lang="zh-CN" altLang="en-US" dirty="0" smtClean="0"/>
              <a:t>中，使用</a:t>
            </a:r>
            <a:r>
              <a:rPr lang="zh-CN" altLang="en-US" b="1" dirty="0" smtClean="0">
                <a:solidFill>
                  <a:schemeClr val="accent5"/>
                </a:solidFill>
                <a:latin typeface="Helvetica"/>
                <a:ea typeface="Helvetica"/>
                <a:cs typeface="Helvetica"/>
                <a:sym typeface="Helvetica"/>
              </a:rPr>
              <a:t>逻辑设备名称</a:t>
            </a:r>
            <a:r>
              <a:rPr lang="zh-CN" altLang="en-US" dirty="0" smtClean="0"/>
              <a:t>来请求使用某类设备</a:t>
            </a:r>
            <a:endParaRPr lang="en-US" altLang="zh-CN" dirty="0" smtClean="0"/>
          </a:p>
          <a:p>
            <a:pPr marL="0" marR="0" indent="0" algn="just" defTabSz="457200" eaLnBrk="1" fontAlgn="auto" latinLnBrk="0" hangingPunct="1">
              <a:lnSpc>
                <a:spcPct val="117999"/>
              </a:lnSpc>
              <a:spcBef>
                <a:spcPts val="0"/>
              </a:spcBef>
              <a:spcAft>
                <a:spcPts val="0"/>
              </a:spcAft>
              <a:buClrTx/>
              <a:buSzTx/>
              <a:buFontTx/>
              <a:buNone/>
              <a:tabLst/>
              <a:defRPr/>
            </a:pPr>
            <a:r>
              <a:rPr lang="zh-CN" altLang="en-US" dirty="0" smtClean="0"/>
              <a:t>系统在</a:t>
            </a:r>
            <a:r>
              <a:rPr lang="zh-CN" altLang="en-US" b="1" dirty="0" smtClean="0">
                <a:latin typeface="Helvetica"/>
                <a:ea typeface="Helvetica"/>
                <a:cs typeface="Helvetica"/>
                <a:sym typeface="Helvetica"/>
              </a:rPr>
              <a:t>实际执行</a:t>
            </a:r>
            <a:r>
              <a:rPr lang="zh-CN" altLang="en-US" dirty="0" smtClean="0"/>
              <a:t>时，必须使用</a:t>
            </a:r>
            <a:r>
              <a:rPr lang="zh-CN" altLang="en-US" b="1" dirty="0" smtClean="0">
                <a:solidFill>
                  <a:schemeClr val="accent5"/>
                </a:solidFill>
                <a:latin typeface="Helvetica"/>
                <a:ea typeface="Helvetica"/>
                <a:cs typeface="Helvetica"/>
                <a:sym typeface="Helvetica"/>
              </a:rPr>
              <a:t>物理设备名称</a:t>
            </a:r>
          </a:p>
          <a:p>
            <a:pPr marL="0" marR="0" indent="0" algn="just" defTabSz="457200" eaLnBrk="1" fontAlgn="auto" latinLnBrk="0" hangingPunct="1">
              <a:lnSpc>
                <a:spcPct val="117999"/>
              </a:lnSpc>
              <a:spcBef>
                <a:spcPts val="0"/>
              </a:spcBef>
              <a:spcAft>
                <a:spcPts val="0"/>
              </a:spcAft>
              <a:buClrTx/>
              <a:buSzTx/>
              <a:buFontTx/>
              <a:buNone/>
              <a:tabLst/>
              <a:defRPr/>
            </a:pPr>
            <a:endParaRPr lang="zh-CN" altLang="en-US" dirty="0" smtClean="0"/>
          </a:p>
          <a:p>
            <a:pPr marL="0" marR="0" indent="0" algn="just" defTabSz="457200" eaLnBrk="1" fontAlgn="auto" latinLnBrk="0" hangingPunct="1">
              <a:lnSpc>
                <a:spcPct val="117999"/>
              </a:lnSpc>
              <a:spcBef>
                <a:spcPts val="0"/>
              </a:spcBef>
              <a:spcAft>
                <a:spcPts val="0"/>
              </a:spcAft>
              <a:buClrTx/>
              <a:buSzTx/>
              <a:buFontTx/>
              <a:buNone/>
              <a:tabLst/>
              <a:defRPr/>
            </a:pPr>
            <a:endParaRPr lang="zh-CN" altLang="en-US" dirty="0" smtClean="0"/>
          </a:p>
          <a:p>
            <a:pPr marL="0" marR="0" indent="0" algn="just" defTabSz="4572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111148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mr-IN" altLang="zh-CN" sz="2200" b="1" i="0" u="none" strike="noStrike"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20173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 name="Shape 1760"/>
          <p:cNvSpPr>
            <a:spLocks noGrp="1" noRot="1" noChangeAspect="1"/>
          </p:cNvSpPr>
          <p:nvPr>
            <p:ph type="sldImg"/>
          </p:nvPr>
        </p:nvSpPr>
        <p:spPr>
          <a:xfrm>
            <a:off x="381000" y="685800"/>
            <a:ext cx="6096000" cy="3429000"/>
          </a:xfrm>
          <a:prstGeom prst="rect">
            <a:avLst/>
          </a:prstGeom>
        </p:spPr>
        <p:txBody>
          <a:bodyPr/>
          <a:lstStyle/>
          <a:p>
            <a:endParaRPr/>
          </a:p>
        </p:txBody>
      </p:sp>
      <p:sp>
        <p:nvSpPr>
          <p:cNvPr id="1761" name="Shape 176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96738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 name="Shape 179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9" name="Shape 17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858382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 name="Shape 179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9" name="Shape 179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91928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拷贝">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jpe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9.jpe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4.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6.56.08.png" descr="屏幕快照 2018-04-02 下午6.56.08.png"/>
          <p:cNvPicPr>
            <a:picLocks noChangeAspect="1"/>
          </p:cNvPicPr>
          <p:nvPr/>
        </p:nvPicPr>
        <p:blipFill>
          <a:blip r:embed="rId2">
            <a:alphaModFix amt="25178"/>
            <a:extLst/>
          </a:blip>
          <a:srcRect t="2705" b="1395"/>
          <a:stretch>
            <a:fillRect/>
          </a:stretch>
        </p:blipFill>
        <p:spPr>
          <a:xfrm>
            <a:off x="329282" y="3071342"/>
            <a:ext cx="23691984" cy="7362757"/>
          </a:xfrm>
          <a:prstGeom prst="rect">
            <a:avLst/>
          </a:prstGeom>
          <a:ln w="12700">
            <a:miter lim="400000"/>
          </a:ln>
        </p:spPr>
      </p:pic>
      <p:sp>
        <p:nvSpPr>
          <p:cNvPr id="47"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48"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extLst>
      <p:ext uri="{BB962C8B-B14F-4D97-AF65-F5344CB8AC3E}">
        <p14:creationId xmlns:p14="http://schemas.microsoft.com/office/powerpoint/2010/main" val="45655848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5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5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5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54" name="（1） 输入井和输出井…"/>
          <p:cNvSpPr/>
          <p:nvPr/>
        </p:nvSpPr>
        <p:spPr>
          <a:xfrm>
            <a:off x="13399279" y="4790605"/>
            <a:ext cx="9702801" cy="392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pPr>
            <a:r>
              <a:rPr dirty="0"/>
              <a:t>（1）	输入井和输出井</a:t>
            </a:r>
          </a:p>
          <a:p>
            <a:pPr algn="l">
              <a:lnSpc>
                <a:spcPct val="110000"/>
              </a:lnSpc>
            </a:pPr>
            <a:r>
              <a:rPr dirty="0"/>
              <a:t>（2）	输入缓冲区和输出缓冲区</a:t>
            </a:r>
          </a:p>
          <a:p>
            <a:pPr algn="l">
              <a:lnSpc>
                <a:spcPct val="110000"/>
              </a:lnSpc>
            </a:pPr>
            <a:r>
              <a:rPr dirty="0"/>
              <a:t>（3）	输入进程SPi和输出进程SPo</a:t>
            </a:r>
          </a:p>
          <a:p>
            <a:pPr algn="l">
              <a:lnSpc>
                <a:spcPct val="110000"/>
              </a:lnSpc>
            </a:pPr>
            <a:r>
              <a:rPr dirty="0"/>
              <a:t>（4）	请求I/O队列</a:t>
            </a:r>
          </a:p>
        </p:txBody>
      </p:sp>
      <p:pic>
        <p:nvPicPr>
          <p:cNvPr id="1756" name="屏幕快照 2019-03-06 下午5.30.11.png" descr="屏幕快照 2019-03-06 下午5.30.11.png"/>
          <p:cNvPicPr>
            <a:picLocks noChangeAspect="1"/>
          </p:cNvPicPr>
          <p:nvPr/>
        </p:nvPicPr>
        <p:blipFill>
          <a:blip r:embed="rId3">
            <a:extLst/>
          </a:blip>
          <a:stretch>
            <a:fillRect/>
          </a:stretch>
        </p:blipFill>
        <p:spPr>
          <a:xfrm>
            <a:off x="21163627" y="548291"/>
            <a:ext cx="2615260" cy="1270001"/>
          </a:xfrm>
          <a:prstGeom prst="rect">
            <a:avLst/>
          </a:prstGeom>
          <a:ln w="12700">
            <a:miter lim="400000"/>
          </a:ln>
        </p:spPr>
      </p:pic>
      <p:sp>
        <p:nvSpPr>
          <p:cNvPr id="1757" name="SPOOLing技术"/>
          <p:cNvSpPr/>
          <p:nvPr/>
        </p:nvSpPr>
        <p:spPr>
          <a:xfrm>
            <a:off x="368178" y="548291"/>
            <a:ext cx="5674552" cy="1143001"/>
          </a:xfrm>
          <a:prstGeom prst="roundRect">
            <a:avLst>
              <a:gd name="adj" fmla="val 1666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758" name="SPOOLing的组成"/>
          <p:cNvSpPr/>
          <p:nvPr/>
        </p:nvSpPr>
        <p:spPr>
          <a:xfrm>
            <a:off x="696251" y="2400005"/>
            <a:ext cx="5018406"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SPOOLing的</a:t>
            </a:r>
            <a:r>
              <a:rPr b="1">
                <a:latin typeface="Helvetica"/>
                <a:ea typeface="Helvetica"/>
                <a:cs typeface="Helvetica"/>
                <a:sym typeface="Helvetica"/>
              </a:rPr>
              <a:t>组成</a:t>
            </a:r>
          </a:p>
        </p:txBody>
      </p:sp>
      <p:pic>
        <p:nvPicPr>
          <p:cNvPr id="1759" name="WechatIMG9.jpeg" descr="WechatIMG9.jpeg"/>
          <p:cNvPicPr>
            <a:picLocks noChangeAspect="1"/>
          </p:cNvPicPr>
          <p:nvPr/>
        </p:nvPicPr>
        <p:blipFill>
          <a:blip r:embed="rId5">
            <a:extLst/>
          </a:blip>
          <a:srcRect l="27655" t="29744" r="5515" b="29746"/>
          <a:stretch>
            <a:fillRect/>
          </a:stretch>
        </p:blipFill>
        <p:spPr>
          <a:xfrm>
            <a:off x="829302" y="4269667"/>
            <a:ext cx="12221766" cy="5556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932" y="21600"/>
                </a:lnTo>
                <a:cubicBezTo>
                  <a:pt x="11931" y="21595"/>
                  <a:pt x="11932" y="21590"/>
                  <a:pt x="11930" y="21585"/>
                </a:cubicBezTo>
                <a:cubicBezTo>
                  <a:pt x="11918" y="21541"/>
                  <a:pt x="11937" y="21453"/>
                  <a:pt x="11972" y="21389"/>
                </a:cubicBezTo>
                <a:cubicBezTo>
                  <a:pt x="12021" y="21299"/>
                  <a:pt x="12049" y="21297"/>
                  <a:pt x="12097" y="21382"/>
                </a:cubicBezTo>
                <a:cubicBezTo>
                  <a:pt x="12147" y="21474"/>
                  <a:pt x="12154" y="21459"/>
                  <a:pt x="12135" y="21301"/>
                </a:cubicBezTo>
                <a:cubicBezTo>
                  <a:pt x="12121" y="21183"/>
                  <a:pt x="12136" y="21087"/>
                  <a:pt x="12174" y="21055"/>
                </a:cubicBezTo>
                <a:cubicBezTo>
                  <a:pt x="12205" y="21029"/>
                  <a:pt x="12222" y="20939"/>
                  <a:pt x="12228" y="20827"/>
                </a:cubicBezTo>
                <a:cubicBezTo>
                  <a:pt x="12204" y="20765"/>
                  <a:pt x="12204" y="20665"/>
                  <a:pt x="12224" y="20554"/>
                </a:cubicBezTo>
                <a:cubicBezTo>
                  <a:pt x="12210" y="20364"/>
                  <a:pt x="12175" y="20175"/>
                  <a:pt x="12123" y="20094"/>
                </a:cubicBezTo>
                <a:cubicBezTo>
                  <a:pt x="12058" y="19993"/>
                  <a:pt x="12042" y="19919"/>
                  <a:pt x="12073" y="19850"/>
                </a:cubicBezTo>
                <a:cubicBezTo>
                  <a:pt x="12134" y="19716"/>
                  <a:pt x="12369" y="19667"/>
                  <a:pt x="12402" y="19783"/>
                </a:cubicBezTo>
                <a:cubicBezTo>
                  <a:pt x="12441" y="19922"/>
                  <a:pt x="12509" y="19895"/>
                  <a:pt x="12509" y="19739"/>
                </a:cubicBezTo>
                <a:cubicBezTo>
                  <a:pt x="12509" y="19664"/>
                  <a:pt x="12529" y="19576"/>
                  <a:pt x="12555" y="19542"/>
                </a:cubicBezTo>
                <a:cubicBezTo>
                  <a:pt x="12616" y="19459"/>
                  <a:pt x="12776" y="19785"/>
                  <a:pt x="12749" y="19938"/>
                </a:cubicBezTo>
                <a:cubicBezTo>
                  <a:pt x="12713" y="20144"/>
                  <a:pt x="12794" y="20165"/>
                  <a:pt x="12874" y="19971"/>
                </a:cubicBezTo>
                <a:cubicBezTo>
                  <a:pt x="12916" y="19869"/>
                  <a:pt x="12970" y="19813"/>
                  <a:pt x="12994" y="19846"/>
                </a:cubicBezTo>
                <a:cubicBezTo>
                  <a:pt x="13018" y="19879"/>
                  <a:pt x="13026" y="19863"/>
                  <a:pt x="13011" y="19812"/>
                </a:cubicBezTo>
                <a:cubicBezTo>
                  <a:pt x="12997" y="19760"/>
                  <a:pt x="13015" y="19623"/>
                  <a:pt x="13052" y="19508"/>
                </a:cubicBezTo>
                <a:cubicBezTo>
                  <a:pt x="13134" y="19250"/>
                  <a:pt x="13311" y="19266"/>
                  <a:pt x="13290" y="19529"/>
                </a:cubicBezTo>
                <a:cubicBezTo>
                  <a:pt x="13275" y="19734"/>
                  <a:pt x="13394" y="20169"/>
                  <a:pt x="13457" y="20136"/>
                </a:cubicBezTo>
                <a:cubicBezTo>
                  <a:pt x="13503" y="20111"/>
                  <a:pt x="13675" y="21102"/>
                  <a:pt x="13643" y="21214"/>
                </a:cubicBezTo>
                <a:cubicBezTo>
                  <a:pt x="13633" y="21251"/>
                  <a:pt x="13645" y="21309"/>
                  <a:pt x="13669" y="21342"/>
                </a:cubicBezTo>
                <a:cubicBezTo>
                  <a:pt x="13694" y="21376"/>
                  <a:pt x="13704" y="21435"/>
                  <a:pt x="13693" y="21475"/>
                </a:cubicBezTo>
                <a:cubicBezTo>
                  <a:pt x="13682" y="21515"/>
                  <a:pt x="13729" y="21546"/>
                  <a:pt x="13798" y="21546"/>
                </a:cubicBezTo>
                <a:cubicBezTo>
                  <a:pt x="13867" y="21546"/>
                  <a:pt x="13915" y="21516"/>
                  <a:pt x="13904" y="21478"/>
                </a:cubicBezTo>
                <a:cubicBezTo>
                  <a:pt x="13876" y="21378"/>
                  <a:pt x="14094" y="21086"/>
                  <a:pt x="14145" y="21156"/>
                </a:cubicBezTo>
                <a:cubicBezTo>
                  <a:pt x="14169" y="21188"/>
                  <a:pt x="14179" y="21287"/>
                  <a:pt x="14166" y="21373"/>
                </a:cubicBezTo>
                <a:cubicBezTo>
                  <a:pt x="14155" y="21452"/>
                  <a:pt x="14161" y="21530"/>
                  <a:pt x="14176" y="21600"/>
                </a:cubicBezTo>
                <a:lnTo>
                  <a:pt x="14534" y="21600"/>
                </a:lnTo>
                <a:cubicBezTo>
                  <a:pt x="14521" y="21577"/>
                  <a:pt x="14503" y="21552"/>
                  <a:pt x="14474" y="21518"/>
                </a:cubicBezTo>
                <a:cubicBezTo>
                  <a:pt x="14342" y="21367"/>
                  <a:pt x="14293" y="21118"/>
                  <a:pt x="14379" y="21045"/>
                </a:cubicBezTo>
                <a:cubicBezTo>
                  <a:pt x="14414" y="21015"/>
                  <a:pt x="14431" y="20950"/>
                  <a:pt x="14417" y="20900"/>
                </a:cubicBezTo>
                <a:cubicBezTo>
                  <a:pt x="14403" y="20849"/>
                  <a:pt x="14432" y="20785"/>
                  <a:pt x="14482" y="20756"/>
                </a:cubicBezTo>
                <a:cubicBezTo>
                  <a:pt x="14552" y="20716"/>
                  <a:pt x="14562" y="20675"/>
                  <a:pt x="14526" y="20580"/>
                </a:cubicBezTo>
                <a:cubicBezTo>
                  <a:pt x="14451" y="20380"/>
                  <a:pt x="14493" y="19922"/>
                  <a:pt x="14585" y="19938"/>
                </a:cubicBezTo>
                <a:cubicBezTo>
                  <a:pt x="14633" y="19947"/>
                  <a:pt x="14656" y="19904"/>
                  <a:pt x="14643" y="19830"/>
                </a:cubicBezTo>
                <a:cubicBezTo>
                  <a:pt x="14631" y="19763"/>
                  <a:pt x="14648" y="19626"/>
                  <a:pt x="14680" y="19525"/>
                </a:cubicBezTo>
                <a:cubicBezTo>
                  <a:pt x="14704" y="19449"/>
                  <a:pt x="14730" y="19403"/>
                  <a:pt x="14781" y="19380"/>
                </a:cubicBezTo>
                <a:cubicBezTo>
                  <a:pt x="14801" y="19337"/>
                  <a:pt x="14818" y="19313"/>
                  <a:pt x="14833" y="19312"/>
                </a:cubicBezTo>
                <a:cubicBezTo>
                  <a:pt x="14846" y="19311"/>
                  <a:pt x="14856" y="19331"/>
                  <a:pt x="14865" y="19361"/>
                </a:cubicBezTo>
                <a:cubicBezTo>
                  <a:pt x="14919" y="19356"/>
                  <a:pt x="14988" y="19357"/>
                  <a:pt x="15085" y="19364"/>
                </a:cubicBezTo>
                <a:lnTo>
                  <a:pt x="15244" y="19375"/>
                </a:lnTo>
                <a:cubicBezTo>
                  <a:pt x="15284" y="19341"/>
                  <a:pt x="15325" y="19339"/>
                  <a:pt x="15351" y="19384"/>
                </a:cubicBezTo>
                <a:lnTo>
                  <a:pt x="15432" y="19389"/>
                </a:lnTo>
                <a:lnTo>
                  <a:pt x="15436" y="18664"/>
                </a:lnTo>
                <a:cubicBezTo>
                  <a:pt x="15438" y="18265"/>
                  <a:pt x="15436" y="17795"/>
                  <a:pt x="15432" y="17621"/>
                </a:cubicBezTo>
                <a:cubicBezTo>
                  <a:pt x="15426" y="17404"/>
                  <a:pt x="15453" y="17247"/>
                  <a:pt x="15516" y="17118"/>
                </a:cubicBezTo>
                <a:cubicBezTo>
                  <a:pt x="15574" y="16999"/>
                  <a:pt x="15594" y="16888"/>
                  <a:pt x="15571" y="16819"/>
                </a:cubicBezTo>
                <a:cubicBezTo>
                  <a:pt x="15513" y="16647"/>
                  <a:pt x="15531" y="16328"/>
                  <a:pt x="15597" y="16359"/>
                </a:cubicBezTo>
                <a:cubicBezTo>
                  <a:pt x="15640" y="16379"/>
                  <a:pt x="15649" y="16321"/>
                  <a:pt x="15630" y="16155"/>
                </a:cubicBezTo>
                <a:cubicBezTo>
                  <a:pt x="15612" y="15998"/>
                  <a:pt x="15631" y="15853"/>
                  <a:pt x="15690" y="15702"/>
                </a:cubicBezTo>
                <a:lnTo>
                  <a:pt x="15775" y="15479"/>
                </a:lnTo>
                <a:lnTo>
                  <a:pt x="15879" y="15756"/>
                </a:lnTo>
                <a:cubicBezTo>
                  <a:pt x="15963" y="15978"/>
                  <a:pt x="15973" y="16063"/>
                  <a:pt x="15934" y="16200"/>
                </a:cubicBezTo>
                <a:cubicBezTo>
                  <a:pt x="15907" y="16294"/>
                  <a:pt x="15895" y="16385"/>
                  <a:pt x="15906" y="16402"/>
                </a:cubicBezTo>
                <a:cubicBezTo>
                  <a:pt x="15917" y="16420"/>
                  <a:pt x="16004" y="16545"/>
                  <a:pt x="16100" y="16680"/>
                </a:cubicBezTo>
                <a:cubicBezTo>
                  <a:pt x="16273" y="16922"/>
                  <a:pt x="16276" y="16923"/>
                  <a:pt x="16273" y="16723"/>
                </a:cubicBezTo>
                <a:cubicBezTo>
                  <a:pt x="16271" y="16596"/>
                  <a:pt x="16294" y="16524"/>
                  <a:pt x="16336" y="16530"/>
                </a:cubicBezTo>
                <a:cubicBezTo>
                  <a:pt x="16374" y="16536"/>
                  <a:pt x="16405" y="16457"/>
                  <a:pt x="16409" y="16342"/>
                </a:cubicBezTo>
                <a:cubicBezTo>
                  <a:pt x="16423" y="15904"/>
                  <a:pt x="16815" y="15448"/>
                  <a:pt x="16916" y="15753"/>
                </a:cubicBezTo>
                <a:cubicBezTo>
                  <a:pt x="16964" y="15896"/>
                  <a:pt x="16971" y="15896"/>
                  <a:pt x="16995" y="15760"/>
                </a:cubicBezTo>
                <a:cubicBezTo>
                  <a:pt x="17013" y="15656"/>
                  <a:pt x="17063" y="15619"/>
                  <a:pt x="17161" y="15640"/>
                </a:cubicBezTo>
                <a:lnTo>
                  <a:pt x="17301" y="15669"/>
                </a:lnTo>
                <a:lnTo>
                  <a:pt x="17313" y="16874"/>
                </a:lnTo>
                <a:cubicBezTo>
                  <a:pt x="17325" y="18045"/>
                  <a:pt x="17335" y="18134"/>
                  <a:pt x="17461" y="18092"/>
                </a:cubicBezTo>
                <a:cubicBezTo>
                  <a:pt x="17478" y="18086"/>
                  <a:pt x="18062" y="18060"/>
                  <a:pt x="18758" y="18033"/>
                </a:cubicBezTo>
                <a:lnTo>
                  <a:pt x="20024" y="17984"/>
                </a:lnTo>
                <a:lnTo>
                  <a:pt x="20044" y="18007"/>
                </a:lnTo>
                <a:cubicBezTo>
                  <a:pt x="20239" y="18008"/>
                  <a:pt x="20406" y="18016"/>
                  <a:pt x="20516" y="18038"/>
                </a:cubicBezTo>
                <a:cubicBezTo>
                  <a:pt x="20543" y="18029"/>
                  <a:pt x="20572" y="18022"/>
                  <a:pt x="20604" y="18014"/>
                </a:cubicBezTo>
                <a:cubicBezTo>
                  <a:pt x="20784" y="17973"/>
                  <a:pt x="20848" y="17921"/>
                  <a:pt x="20852" y="17808"/>
                </a:cubicBezTo>
                <a:cubicBezTo>
                  <a:pt x="20855" y="17724"/>
                  <a:pt x="20865" y="17549"/>
                  <a:pt x="20875" y="17419"/>
                </a:cubicBezTo>
                <a:cubicBezTo>
                  <a:pt x="20884" y="17289"/>
                  <a:pt x="20890" y="17139"/>
                  <a:pt x="20888" y="17087"/>
                </a:cubicBezTo>
                <a:cubicBezTo>
                  <a:pt x="20859" y="16326"/>
                  <a:pt x="20846" y="14821"/>
                  <a:pt x="20866" y="14703"/>
                </a:cubicBezTo>
                <a:cubicBezTo>
                  <a:pt x="20876" y="14647"/>
                  <a:pt x="20886" y="14615"/>
                  <a:pt x="20895" y="14602"/>
                </a:cubicBezTo>
                <a:cubicBezTo>
                  <a:pt x="20887" y="13850"/>
                  <a:pt x="20897" y="12976"/>
                  <a:pt x="20929" y="12932"/>
                </a:cubicBezTo>
                <a:cubicBezTo>
                  <a:pt x="20953" y="12900"/>
                  <a:pt x="21004" y="12981"/>
                  <a:pt x="21043" y="13113"/>
                </a:cubicBezTo>
                <a:cubicBezTo>
                  <a:pt x="21082" y="13244"/>
                  <a:pt x="21140" y="13353"/>
                  <a:pt x="21171" y="13353"/>
                </a:cubicBezTo>
                <a:cubicBezTo>
                  <a:pt x="21202" y="13353"/>
                  <a:pt x="21262" y="13458"/>
                  <a:pt x="21305" y="13586"/>
                </a:cubicBezTo>
                <a:cubicBezTo>
                  <a:pt x="21378" y="13802"/>
                  <a:pt x="21397" y="13813"/>
                  <a:pt x="21556" y="13721"/>
                </a:cubicBezTo>
                <a:cubicBezTo>
                  <a:pt x="21571" y="13712"/>
                  <a:pt x="21584" y="13710"/>
                  <a:pt x="21600" y="13702"/>
                </a:cubicBezTo>
                <a:lnTo>
                  <a:pt x="21600" y="0"/>
                </a:lnTo>
                <a:lnTo>
                  <a:pt x="0" y="0"/>
                </a:lnTo>
                <a:close/>
                <a:moveTo>
                  <a:pt x="5982" y="8455"/>
                </a:moveTo>
                <a:cubicBezTo>
                  <a:pt x="6272" y="8458"/>
                  <a:pt x="6485" y="8481"/>
                  <a:pt x="6501" y="8515"/>
                </a:cubicBezTo>
                <a:cubicBezTo>
                  <a:pt x="6521" y="8560"/>
                  <a:pt x="6637" y="8562"/>
                  <a:pt x="6758" y="8520"/>
                </a:cubicBezTo>
                <a:cubicBezTo>
                  <a:pt x="6879" y="8478"/>
                  <a:pt x="6994" y="8466"/>
                  <a:pt x="7014" y="8493"/>
                </a:cubicBezTo>
                <a:cubicBezTo>
                  <a:pt x="7034" y="8521"/>
                  <a:pt x="7051" y="8774"/>
                  <a:pt x="7051" y="9057"/>
                </a:cubicBezTo>
                <a:lnTo>
                  <a:pt x="7051" y="9572"/>
                </a:lnTo>
                <a:lnTo>
                  <a:pt x="8995" y="9578"/>
                </a:lnTo>
                <a:cubicBezTo>
                  <a:pt x="10065" y="9582"/>
                  <a:pt x="11283" y="9604"/>
                  <a:pt x="11703" y="9631"/>
                </a:cubicBezTo>
                <a:lnTo>
                  <a:pt x="12466" y="9678"/>
                </a:lnTo>
                <a:lnTo>
                  <a:pt x="12472" y="9365"/>
                </a:lnTo>
                <a:cubicBezTo>
                  <a:pt x="12475" y="9193"/>
                  <a:pt x="12480" y="8944"/>
                  <a:pt x="12482" y="8814"/>
                </a:cubicBezTo>
                <a:lnTo>
                  <a:pt x="12487" y="8578"/>
                </a:lnTo>
                <a:lnTo>
                  <a:pt x="13927" y="8578"/>
                </a:lnTo>
                <a:lnTo>
                  <a:pt x="15367" y="8578"/>
                </a:lnTo>
                <a:lnTo>
                  <a:pt x="15367" y="12030"/>
                </a:lnTo>
                <a:lnTo>
                  <a:pt x="15367" y="15479"/>
                </a:lnTo>
                <a:lnTo>
                  <a:pt x="13948" y="15479"/>
                </a:lnTo>
                <a:lnTo>
                  <a:pt x="12530" y="15479"/>
                </a:lnTo>
                <a:lnTo>
                  <a:pt x="12517" y="14890"/>
                </a:lnTo>
                <a:lnTo>
                  <a:pt x="12505" y="14298"/>
                </a:lnTo>
                <a:lnTo>
                  <a:pt x="9779" y="14298"/>
                </a:lnTo>
                <a:lnTo>
                  <a:pt x="7053" y="14298"/>
                </a:lnTo>
                <a:lnTo>
                  <a:pt x="7041" y="15078"/>
                </a:lnTo>
                <a:lnTo>
                  <a:pt x="7029" y="15859"/>
                </a:lnTo>
                <a:lnTo>
                  <a:pt x="5964" y="15884"/>
                </a:lnTo>
                <a:cubicBezTo>
                  <a:pt x="5098" y="15904"/>
                  <a:pt x="4895" y="15885"/>
                  <a:pt x="4877" y="15780"/>
                </a:cubicBezTo>
                <a:cubicBezTo>
                  <a:pt x="4865" y="15710"/>
                  <a:pt x="4860" y="14039"/>
                  <a:pt x="4867" y="12068"/>
                </a:cubicBezTo>
                <a:lnTo>
                  <a:pt x="4880" y="8484"/>
                </a:lnTo>
                <a:lnTo>
                  <a:pt x="5672" y="8458"/>
                </a:lnTo>
                <a:cubicBezTo>
                  <a:pt x="5781" y="8454"/>
                  <a:pt x="5886" y="8454"/>
                  <a:pt x="5982" y="8455"/>
                </a:cubicBezTo>
                <a:close/>
                <a:moveTo>
                  <a:pt x="20675" y="13306"/>
                </a:moveTo>
                <a:lnTo>
                  <a:pt x="20782" y="13306"/>
                </a:lnTo>
                <a:lnTo>
                  <a:pt x="20782" y="15000"/>
                </a:lnTo>
                <a:cubicBezTo>
                  <a:pt x="20782" y="15865"/>
                  <a:pt x="20775" y="16370"/>
                  <a:pt x="20751" y="16598"/>
                </a:cubicBezTo>
                <a:cubicBezTo>
                  <a:pt x="20789" y="16765"/>
                  <a:pt x="20798" y="16949"/>
                  <a:pt x="20792" y="17288"/>
                </a:cubicBezTo>
                <a:lnTo>
                  <a:pt x="20782" y="17843"/>
                </a:lnTo>
                <a:lnTo>
                  <a:pt x="20597" y="17849"/>
                </a:lnTo>
                <a:cubicBezTo>
                  <a:pt x="20570" y="17850"/>
                  <a:pt x="20545" y="17846"/>
                  <a:pt x="20521" y="17840"/>
                </a:cubicBezTo>
                <a:cubicBezTo>
                  <a:pt x="20417" y="17872"/>
                  <a:pt x="20261" y="17898"/>
                  <a:pt x="20046" y="17916"/>
                </a:cubicBezTo>
                <a:cubicBezTo>
                  <a:pt x="19532" y="17959"/>
                  <a:pt x="19475" y="17946"/>
                  <a:pt x="19412" y="17785"/>
                </a:cubicBezTo>
                <a:cubicBezTo>
                  <a:pt x="19374" y="17687"/>
                  <a:pt x="19321" y="17607"/>
                  <a:pt x="19294" y="17607"/>
                </a:cubicBezTo>
                <a:cubicBezTo>
                  <a:pt x="19259" y="17607"/>
                  <a:pt x="19259" y="17640"/>
                  <a:pt x="19294" y="17734"/>
                </a:cubicBezTo>
                <a:cubicBezTo>
                  <a:pt x="19320" y="17803"/>
                  <a:pt x="19329" y="17889"/>
                  <a:pt x="19313" y="17923"/>
                </a:cubicBezTo>
                <a:cubicBezTo>
                  <a:pt x="19270" y="18019"/>
                  <a:pt x="18620" y="17997"/>
                  <a:pt x="18592" y="17899"/>
                </a:cubicBezTo>
                <a:cubicBezTo>
                  <a:pt x="18579" y="17851"/>
                  <a:pt x="18675" y="17699"/>
                  <a:pt x="18805" y="17564"/>
                </a:cubicBezTo>
                <a:cubicBezTo>
                  <a:pt x="18935" y="17428"/>
                  <a:pt x="19042" y="17287"/>
                  <a:pt x="19042" y="17249"/>
                </a:cubicBezTo>
                <a:cubicBezTo>
                  <a:pt x="19042" y="17211"/>
                  <a:pt x="19002" y="17125"/>
                  <a:pt x="18953" y="17058"/>
                </a:cubicBezTo>
                <a:cubicBezTo>
                  <a:pt x="18889" y="16970"/>
                  <a:pt x="18876" y="16902"/>
                  <a:pt x="18907" y="16819"/>
                </a:cubicBezTo>
                <a:cubicBezTo>
                  <a:pt x="18938" y="16736"/>
                  <a:pt x="19174" y="16698"/>
                  <a:pt x="19725" y="16686"/>
                </a:cubicBezTo>
                <a:cubicBezTo>
                  <a:pt x="20097" y="16678"/>
                  <a:pt x="20326" y="16689"/>
                  <a:pt x="20441" y="16728"/>
                </a:cubicBezTo>
                <a:cubicBezTo>
                  <a:pt x="20474" y="16699"/>
                  <a:pt x="20502" y="16686"/>
                  <a:pt x="20549" y="16674"/>
                </a:cubicBezTo>
                <a:cubicBezTo>
                  <a:pt x="20574" y="16667"/>
                  <a:pt x="20583" y="16580"/>
                  <a:pt x="20569" y="16481"/>
                </a:cubicBezTo>
                <a:cubicBezTo>
                  <a:pt x="20549" y="16346"/>
                  <a:pt x="20559" y="16273"/>
                  <a:pt x="20582" y="16256"/>
                </a:cubicBezTo>
                <a:cubicBezTo>
                  <a:pt x="20558" y="16038"/>
                  <a:pt x="20546" y="15729"/>
                  <a:pt x="20546" y="15276"/>
                </a:cubicBezTo>
                <a:lnTo>
                  <a:pt x="20546" y="14393"/>
                </a:lnTo>
                <a:lnTo>
                  <a:pt x="20428" y="14387"/>
                </a:lnTo>
                <a:cubicBezTo>
                  <a:pt x="19329" y="14334"/>
                  <a:pt x="19158" y="14304"/>
                  <a:pt x="19080" y="14148"/>
                </a:cubicBezTo>
                <a:cubicBezTo>
                  <a:pt x="18972" y="13932"/>
                  <a:pt x="19049" y="13711"/>
                  <a:pt x="19208" y="13782"/>
                </a:cubicBezTo>
                <a:cubicBezTo>
                  <a:pt x="19466" y="13898"/>
                  <a:pt x="19668" y="13895"/>
                  <a:pt x="19729" y="13776"/>
                </a:cubicBezTo>
                <a:cubicBezTo>
                  <a:pt x="19781" y="13678"/>
                  <a:pt x="20255" y="13522"/>
                  <a:pt x="20532" y="13512"/>
                </a:cubicBezTo>
                <a:cubicBezTo>
                  <a:pt x="20561" y="13511"/>
                  <a:pt x="20581" y="13464"/>
                  <a:pt x="20576" y="13407"/>
                </a:cubicBezTo>
                <a:cubicBezTo>
                  <a:pt x="20571" y="13351"/>
                  <a:pt x="20616" y="13306"/>
                  <a:pt x="20675" y="13306"/>
                </a:cubicBezTo>
                <a:close/>
                <a:moveTo>
                  <a:pt x="15780" y="13755"/>
                </a:moveTo>
                <a:cubicBezTo>
                  <a:pt x="15783" y="13755"/>
                  <a:pt x="15787" y="13757"/>
                  <a:pt x="15790" y="13759"/>
                </a:cubicBezTo>
                <a:cubicBezTo>
                  <a:pt x="15794" y="13760"/>
                  <a:pt x="15797" y="13761"/>
                  <a:pt x="15800" y="13764"/>
                </a:cubicBezTo>
                <a:cubicBezTo>
                  <a:pt x="15806" y="13769"/>
                  <a:pt x="15813" y="13776"/>
                  <a:pt x="15818" y="13787"/>
                </a:cubicBezTo>
                <a:cubicBezTo>
                  <a:pt x="15822" y="13796"/>
                  <a:pt x="15825" y="13813"/>
                  <a:pt x="15829" y="13835"/>
                </a:cubicBezTo>
                <a:cubicBezTo>
                  <a:pt x="15844" y="13900"/>
                  <a:pt x="15852" y="14006"/>
                  <a:pt x="15854" y="14148"/>
                </a:cubicBezTo>
                <a:cubicBezTo>
                  <a:pt x="15872" y="14514"/>
                  <a:pt x="15872" y="15033"/>
                  <a:pt x="15844" y="15134"/>
                </a:cubicBezTo>
                <a:cubicBezTo>
                  <a:pt x="15804" y="15275"/>
                  <a:pt x="15746" y="15274"/>
                  <a:pt x="15706" y="15132"/>
                </a:cubicBezTo>
                <a:cubicBezTo>
                  <a:pt x="15671" y="15007"/>
                  <a:pt x="15658" y="14648"/>
                  <a:pt x="15665" y="14333"/>
                </a:cubicBezTo>
                <a:cubicBezTo>
                  <a:pt x="15649" y="14044"/>
                  <a:pt x="15660" y="13918"/>
                  <a:pt x="15710" y="13827"/>
                </a:cubicBezTo>
                <a:cubicBezTo>
                  <a:pt x="15712" y="13824"/>
                  <a:pt x="15713" y="13824"/>
                  <a:pt x="15714" y="13821"/>
                </a:cubicBezTo>
                <a:cubicBezTo>
                  <a:pt x="15715" y="13820"/>
                  <a:pt x="15716" y="13816"/>
                  <a:pt x="15717" y="13815"/>
                </a:cubicBezTo>
                <a:cubicBezTo>
                  <a:pt x="15727" y="13796"/>
                  <a:pt x="15737" y="13785"/>
                  <a:pt x="15747" y="13775"/>
                </a:cubicBezTo>
                <a:cubicBezTo>
                  <a:pt x="15750" y="13771"/>
                  <a:pt x="15753" y="13769"/>
                  <a:pt x="15756" y="13767"/>
                </a:cubicBezTo>
                <a:cubicBezTo>
                  <a:pt x="15762" y="13762"/>
                  <a:pt x="15768" y="13757"/>
                  <a:pt x="15774" y="13756"/>
                </a:cubicBezTo>
                <a:cubicBezTo>
                  <a:pt x="15776" y="13756"/>
                  <a:pt x="15778" y="13755"/>
                  <a:pt x="15780" y="13755"/>
                </a:cubicBezTo>
                <a:close/>
                <a:moveTo>
                  <a:pt x="17387" y="15575"/>
                </a:moveTo>
                <a:lnTo>
                  <a:pt x="17516" y="15575"/>
                </a:lnTo>
                <a:cubicBezTo>
                  <a:pt x="17642" y="15575"/>
                  <a:pt x="17645" y="15584"/>
                  <a:pt x="17657" y="16115"/>
                </a:cubicBezTo>
                <a:lnTo>
                  <a:pt x="17671" y="16655"/>
                </a:lnTo>
                <a:lnTo>
                  <a:pt x="18171" y="16683"/>
                </a:lnTo>
                <a:lnTo>
                  <a:pt x="18673" y="16709"/>
                </a:lnTo>
                <a:lnTo>
                  <a:pt x="18701" y="17013"/>
                </a:lnTo>
                <a:cubicBezTo>
                  <a:pt x="18723" y="17244"/>
                  <a:pt x="18710" y="17356"/>
                  <a:pt x="18649" y="17477"/>
                </a:cubicBezTo>
                <a:cubicBezTo>
                  <a:pt x="18605" y="17566"/>
                  <a:pt x="18574" y="17705"/>
                  <a:pt x="18580" y="17788"/>
                </a:cubicBezTo>
                <a:cubicBezTo>
                  <a:pt x="18589" y="17918"/>
                  <a:pt x="18511" y="17942"/>
                  <a:pt x="17998" y="17965"/>
                </a:cubicBezTo>
                <a:cubicBezTo>
                  <a:pt x="17535" y="17986"/>
                  <a:pt x="17402" y="17964"/>
                  <a:pt x="17385" y="17865"/>
                </a:cubicBezTo>
                <a:cubicBezTo>
                  <a:pt x="17372" y="17795"/>
                  <a:pt x="17368" y="17250"/>
                  <a:pt x="17375" y="16655"/>
                </a:cubicBezTo>
                <a:lnTo>
                  <a:pt x="17387" y="15575"/>
                </a:lnTo>
                <a:close/>
                <a:moveTo>
                  <a:pt x="14780" y="15634"/>
                </a:moveTo>
                <a:cubicBezTo>
                  <a:pt x="14841" y="15616"/>
                  <a:pt x="14881" y="15855"/>
                  <a:pt x="14899" y="16343"/>
                </a:cubicBezTo>
                <a:cubicBezTo>
                  <a:pt x="14926" y="17054"/>
                  <a:pt x="14925" y="16958"/>
                  <a:pt x="14915" y="17872"/>
                </a:cubicBezTo>
                <a:cubicBezTo>
                  <a:pt x="14910" y="18304"/>
                  <a:pt x="14916" y="18679"/>
                  <a:pt x="14927" y="18704"/>
                </a:cubicBezTo>
                <a:cubicBezTo>
                  <a:pt x="14939" y="18730"/>
                  <a:pt x="14998" y="18724"/>
                  <a:pt x="15059" y="18690"/>
                </a:cubicBezTo>
                <a:cubicBezTo>
                  <a:pt x="15151" y="18640"/>
                  <a:pt x="15174" y="18557"/>
                  <a:pt x="15198" y="18212"/>
                </a:cubicBezTo>
                <a:cubicBezTo>
                  <a:pt x="15254" y="17390"/>
                  <a:pt x="15399" y="17669"/>
                  <a:pt x="15380" y="18562"/>
                </a:cubicBezTo>
                <a:lnTo>
                  <a:pt x="15367" y="19155"/>
                </a:lnTo>
                <a:lnTo>
                  <a:pt x="15053" y="19168"/>
                </a:lnTo>
                <a:cubicBezTo>
                  <a:pt x="14880" y="19176"/>
                  <a:pt x="14732" y="19156"/>
                  <a:pt x="14723" y="19125"/>
                </a:cubicBezTo>
                <a:cubicBezTo>
                  <a:pt x="14715" y="19094"/>
                  <a:pt x="14705" y="18868"/>
                  <a:pt x="14702" y="18622"/>
                </a:cubicBezTo>
                <a:cubicBezTo>
                  <a:pt x="14694" y="17923"/>
                  <a:pt x="14692" y="17909"/>
                  <a:pt x="14587" y="17865"/>
                </a:cubicBezTo>
                <a:cubicBezTo>
                  <a:pt x="14430" y="17799"/>
                  <a:pt x="13332" y="17844"/>
                  <a:pt x="13299" y="17917"/>
                </a:cubicBezTo>
                <a:cubicBezTo>
                  <a:pt x="13282" y="17954"/>
                  <a:pt x="13241" y="17934"/>
                  <a:pt x="13208" y="17872"/>
                </a:cubicBezTo>
                <a:cubicBezTo>
                  <a:pt x="13162" y="17789"/>
                  <a:pt x="13127" y="17788"/>
                  <a:pt x="13069" y="17868"/>
                </a:cubicBezTo>
                <a:cubicBezTo>
                  <a:pt x="13026" y="17927"/>
                  <a:pt x="12978" y="17945"/>
                  <a:pt x="12961" y="17909"/>
                </a:cubicBezTo>
                <a:cubicBezTo>
                  <a:pt x="12945" y="17874"/>
                  <a:pt x="12778" y="17842"/>
                  <a:pt x="12592" y="17840"/>
                </a:cubicBezTo>
                <a:cubicBezTo>
                  <a:pt x="12384" y="17838"/>
                  <a:pt x="12232" y="17793"/>
                  <a:pt x="12200" y="17723"/>
                </a:cubicBezTo>
                <a:cubicBezTo>
                  <a:pt x="12074" y="17446"/>
                  <a:pt x="12238" y="17405"/>
                  <a:pt x="13446" y="17410"/>
                </a:cubicBezTo>
                <a:cubicBezTo>
                  <a:pt x="14828" y="17415"/>
                  <a:pt x="14696" y="17521"/>
                  <a:pt x="14706" y="16401"/>
                </a:cubicBezTo>
                <a:cubicBezTo>
                  <a:pt x="14709" y="16023"/>
                  <a:pt x="14730" y="15688"/>
                  <a:pt x="14753" y="15657"/>
                </a:cubicBezTo>
                <a:cubicBezTo>
                  <a:pt x="14762" y="15644"/>
                  <a:pt x="14771" y="15636"/>
                  <a:pt x="14780" y="15634"/>
                </a:cubicBezTo>
                <a:close/>
                <a:moveTo>
                  <a:pt x="16619" y="16226"/>
                </a:moveTo>
                <a:cubicBezTo>
                  <a:pt x="16603" y="16227"/>
                  <a:pt x="16592" y="16264"/>
                  <a:pt x="16592" y="16325"/>
                </a:cubicBezTo>
                <a:cubicBezTo>
                  <a:pt x="16592" y="16491"/>
                  <a:pt x="16617" y="16516"/>
                  <a:pt x="16654" y="16385"/>
                </a:cubicBezTo>
                <a:cubicBezTo>
                  <a:pt x="16668" y="16337"/>
                  <a:pt x="16659" y="16270"/>
                  <a:pt x="16635" y="16237"/>
                </a:cubicBezTo>
                <a:cubicBezTo>
                  <a:pt x="16629" y="16229"/>
                  <a:pt x="16624" y="16226"/>
                  <a:pt x="16619" y="16226"/>
                </a:cubicBezTo>
                <a:close/>
                <a:moveTo>
                  <a:pt x="16379" y="18269"/>
                </a:moveTo>
                <a:cubicBezTo>
                  <a:pt x="16354" y="18269"/>
                  <a:pt x="16334" y="18311"/>
                  <a:pt x="16334" y="18363"/>
                </a:cubicBezTo>
                <a:cubicBezTo>
                  <a:pt x="16334" y="18415"/>
                  <a:pt x="16342" y="18459"/>
                  <a:pt x="16353" y="18459"/>
                </a:cubicBezTo>
                <a:cubicBezTo>
                  <a:pt x="16363" y="18459"/>
                  <a:pt x="16384" y="18415"/>
                  <a:pt x="16398" y="18363"/>
                </a:cubicBezTo>
                <a:cubicBezTo>
                  <a:pt x="16413" y="18311"/>
                  <a:pt x="16404" y="18269"/>
                  <a:pt x="16379" y="18269"/>
                </a:cubicBezTo>
                <a:close/>
                <a:moveTo>
                  <a:pt x="16171" y="19735"/>
                </a:moveTo>
                <a:cubicBezTo>
                  <a:pt x="16093" y="19729"/>
                  <a:pt x="15974" y="19879"/>
                  <a:pt x="15962" y="20046"/>
                </a:cubicBezTo>
                <a:cubicBezTo>
                  <a:pt x="15954" y="20161"/>
                  <a:pt x="15958" y="20255"/>
                  <a:pt x="15970" y="20255"/>
                </a:cubicBezTo>
                <a:cubicBezTo>
                  <a:pt x="15988" y="20255"/>
                  <a:pt x="16137" y="20065"/>
                  <a:pt x="16241" y="19911"/>
                </a:cubicBezTo>
                <a:cubicBezTo>
                  <a:pt x="16249" y="19898"/>
                  <a:pt x="16245" y="19847"/>
                  <a:pt x="16231" y="19796"/>
                </a:cubicBezTo>
                <a:cubicBezTo>
                  <a:pt x="16219" y="19755"/>
                  <a:pt x="16197" y="19736"/>
                  <a:pt x="16171" y="19735"/>
                </a:cubicBezTo>
                <a:close/>
                <a:moveTo>
                  <a:pt x="16354" y="20202"/>
                </a:moveTo>
                <a:cubicBezTo>
                  <a:pt x="16335" y="20215"/>
                  <a:pt x="16302" y="20271"/>
                  <a:pt x="16270" y="20349"/>
                </a:cubicBezTo>
                <a:cubicBezTo>
                  <a:pt x="16227" y="20453"/>
                  <a:pt x="16212" y="20539"/>
                  <a:pt x="16236" y="20539"/>
                </a:cubicBezTo>
                <a:cubicBezTo>
                  <a:pt x="16290" y="20539"/>
                  <a:pt x="16397" y="20269"/>
                  <a:pt x="16368" y="20205"/>
                </a:cubicBezTo>
                <a:cubicBezTo>
                  <a:pt x="16365" y="20199"/>
                  <a:pt x="16361" y="20198"/>
                  <a:pt x="16354" y="20202"/>
                </a:cubicBezTo>
                <a:close/>
                <a:moveTo>
                  <a:pt x="12503" y="20701"/>
                </a:moveTo>
                <a:cubicBezTo>
                  <a:pt x="12496" y="20700"/>
                  <a:pt x="12491" y="20716"/>
                  <a:pt x="12488" y="20742"/>
                </a:cubicBezTo>
                <a:cubicBezTo>
                  <a:pt x="12489" y="20747"/>
                  <a:pt x="12489" y="20749"/>
                  <a:pt x="12490" y="20755"/>
                </a:cubicBezTo>
                <a:cubicBezTo>
                  <a:pt x="12506" y="20848"/>
                  <a:pt x="12530" y="20901"/>
                  <a:pt x="12543" y="20872"/>
                </a:cubicBezTo>
                <a:cubicBezTo>
                  <a:pt x="12556" y="20844"/>
                  <a:pt x="12544" y="20774"/>
                  <a:pt x="12517" y="20711"/>
                </a:cubicBezTo>
                <a:cubicBezTo>
                  <a:pt x="12512" y="20705"/>
                  <a:pt x="12507" y="20701"/>
                  <a:pt x="12503" y="20701"/>
                </a:cubicBezTo>
                <a:close/>
                <a:moveTo>
                  <a:pt x="11121" y="21046"/>
                </a:moveTo>
                <a:cubicBezTo>
                  <a:pt x="11133" y="21049"/>
                  <a:pt x="11144" y="21068"/>
                  <a:pt x="11155" y="21105"/>
                </a:cubicBezTo>
                <a:cubicBezTo>
                  <a:pt x="11172" y="21166"/>
                  <a:pt x="11167" y="21259"/>
                  <a:pt x="11143" y="21311"/>
                </a:cubicBezTo>
                <a:cubicBezTo>
                  <a:pt x="11115" y="21375"/>
                  <a:pt x="11090" y="21369"/>
                  <a:pt x="11069" y="21295"/>
                </a:cubicBezTo>
                <a:cubicBezTo>
                  <a:pt x="11052" y="21233"/>
                  <a:pt x="11057" y="21141"/>
                  <a:pt x="11080" y="21089"/>
                </a:cubicBezTo>
                <a:cubicBezTo>
                  <a:pt x="11095" y="21058"/>
                  <a:pt x="11109" y="21043"/>
                  <a:pt x="11121" y="21046"/>
                </a:cubicBezTo>
                <a:close/>
                <a:moveTo>
                  <a:pt x="12230" y="21419"/>
                </a:moveTo>
                <a:cubicBezTo>
                  <a:pt x="12226" y="21417"/>
                  <a:pt x="12222" y="21419"/>
                  <a:pt x="12219" y="21426"/>
                </a:cubicBezTo>
                <a:cubicBezTo>
                  <a:pt x="12208" y="21450"/>
                  <a:pt x="12212" y="21517"/>
                  <a:pt x="12228" y="21572"/>
                </a:cubicBezTo>
                <a:cubicBezTo>
                  <a:pt x="12231" y="21585"/>
                  <a:pt x="12234" y="21590"/>
                  <a:pt x="12238" y="21600"/>
                </a:cubicBezTo>
                <a:lnTo>
                  <a:pt x="12275" y="21600"/>
                </a:lnTo>
                <a:cubicBezTo>
                  <a:pt x="12274" y="21579"/>
                  <a:pt x="12271" y="21557"/>
                  <a:pt x="12266" y="21526"/>
                </a:cubicBezTo>
                <a:cubicBezTo>
                  <a:pt x="12255" y="21466"/>
                  <a:pt x="12241" y="21426"/>
                  <a:pt x="12230" y="21419"/>
                </a:cubicBezTo>
                <a:close/>
              </a:path>
            </a:pathLst>
          </a:custGeom>
          <a:ln w="12700">
            <a:miter lim="400000"/>
          </a:ln>
        </p:spPr>
      </p:pic>
      <p:sp>
        <p:nvSpPr>
          <p:cNvPr id="12"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99758076"/>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4" name="1524041820270.png" descr="1524041820270.png"/>
          <p:cNvPicPr>
            <a:picLocks noChangeAspect="1"/>
          </p:cNvPicPr>
          <p:nvPr/>
        </p:nvPicPr>
        <p:blipFill>
          <a:blip r:embed="rId2">
            <a:extLst/>
          </a:blip>
          <a:stretch>
            <a:fillRect/>
          </a:stretch>
        </p:blipFill>
        <p:spPr>
          <a:xfrm>
            <a:off x="388068" y="1456427"/>
            <a:ext cx="15701889" cy="6236386"/>
          </a:xfrm>
          <a:prstGeom prst="rect">
            <a:avLst/>
          </a:prstGeom>
          <a:ln w="12700">
            <a:miter lim="400000"/>
          </a:ln>
        </p:spPr>
      </p:pic>
      <p:sp>
        <p:nvSpPr>
          <p:cNvPr id="875" name="4.在T0时刻若进程P4请求资源（2，0，1），则是否能实施资源分配？为什么？"/>
          <p:cNvSpPr/>
          <p:nvPr/>
        </p:nvSpPr>
        <p:spPr>
          <a:xfrm>
            <a:off x="509329" y="574446"/>
            <a:ext cx="18943341"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4.在T0时刻若进程P4请求资源（2，0，1），则是否能实施资源分配？为什么？</a:t>
            </a:r>
          </a:p>
        </p:txBody>
      </p:sp>
    </p:spTree>
    <p:extLst>
      <p:ext uri="{BB962C8B-B14F-4D97-AF65-F5344CB8AC3E}">
        <p14:creationId xmlns:p14="http://schemas.microsoft.com/office/powerpoint/2010/main" val="1204042102"/>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7" name="1524041820270.png" descr="1524041820270.png"/>
          <p:cNvPicPr>
            <a:picLocks noChangeAspect="1"/>
          </p:cNvPicPr>
          <p:nvPr/>
        </p:nvPicPr>
        <p:blipFill>
          <a:blip r:embed="rId2">
            <a:extLst/>
          </a:blip>
          <a:stretch>
            <a:fillRect/>
          </a:stretch>
        </p:blipFill>
        <p:spPr>
          <a:xfrm>
            <a:off x="388068" y="1456427"/>
            <a:ext cx="15701889" cy="6236386"/>
          </a:xfrm>
          <a:prstGeom prst="rect">
            <a:avLst/>
          </a:prstGeom>
          <a:ln w="12700">
            <a:miter lim="400000"/>
          </a:ln>
        </p:spPr>
      </p:pic>
      <p:sp>
        <p:nvSpPr>
          <p:cNvPr id="878" name="4.在T0时刻若进程P4请求资源（2，0，1），则是否能实施资源分配？为什么？"/>
          <p:cNvSpPr/>
          <p:nvPr/>
        </p:nvSpPr>
        <p:spPr>
          <a:xfrm>
            <a:off x="509329" y="574446"/>
            <a:ext cx="18943341"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4.在T0时刻若进程P4请求资源（2，0，1），则是否能实施资源分配？为什么？</a:t>
            </a:r>
          </a:p>
        </p:txBody>
      </p:sp>
      <p:sp>
        <p:nvSpPr>
          <p:cNvPr id="879" name="(0, 5, 1)"/>
          <p:cNvSpPr/>
          <p:nvPr/>
        </p:nvSpPr>
        <p:spPr>
          <a:xfrm>
            <a:off x="12848634" y="2742059"/>
            <a:ext cx="2338456"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b="1">
                <a:solidFill>
                  <a:schemeClr val="accent5"/>
                </a:solidFill>
                <a:latin typeface="Helvetica"/>
                <a:ea typeface="Helvetica"/>
                <a:cs typeface="Helvetica"/>
                <a:sym typeface="Helvetica"/>
              </a:defRPr>
            </a:lvl1pPr>
          </a:lstStyle>
          <a:p>
            <a:r>
              <a:t>(0, 5, 1)</a:t>
            </a:r>
          </a:p>
        </p:txBody>
      </p:sp>
      <p:sp>
        <p:nvSpPr>
          <p:cNvPr id="880" name="(4, 0, 5)"/>
          <p:cNvSpPr/>
          <p:nvPr/>
        </p:nvSpPr>
        <p:spPr>
          <a:xfrm>
            <a:off x="3703874" y="5691957"/>
            <a:ext cx="2031127"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b="1">
                <a:solidFill>
                  <a:schemeClr val="accent5"/>
                </a:solidFill>
                <a:latin typeface="Helvetica"/>
                <a:ea typeface="Helvetica"/>
                <a:cs typeface="Helvetica"/>
                <a:sym typeface="Helvetica"/>
              </a:defRPr>
            </a:lvl1pPr>
          </a:lstStyle>
          <a:p>
            <a:r>
              <a:t>(4, 0, 5)</a:t>
            </a:r>
          </a:p>
        </p:txBody>
      </p:sp>
      <p:sp>
        <p:nvSpPr>
          <p:cNvPr id="881" name="(1, 2, 0)"/>
          <p:cNvSpPr/>
          <p:nvPr/>
        </p:nvSpPr>
        <p:spPr>
          <a:xfrm>
            <a:off x="9841700" y="5691957"/>
            <a:ext cx="2121245"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b="1">
                <a:solidFill>
                  <a:schemeClr val="accent5"/>
                </a:solidFill>
                <a:latin typeface="Helvetica"/>
                <a:ea typeface="Helvetica"/>
                <a:cs typeface="Helvetica"/>
                <a:sym typeface="Helvetica"/>
              </a:defRPr>
            </a:lvl1pPr>
          </a:lstStyle>
          <a:p>
            <a:r>
              <a:t>(1, 2, 0)</a:t>
            </a:r>
          </a:p>
        </p:txBody>
      </p:sp>
    </p:spTree>
    <p:extLst>
      <p:ext uri="{BB962C8B-B14F-4D97-AF65-F5344CB8AC3E}">
        <p14:creationId xmlns:p14="http://schemas.microsoft.com/office/powerpoint/2010/main" val="59720263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3" name="1524041820270.png" descr="1524041820270.png"/>
          <p:cNvPicPr>
            <a:picLocks noChangeAspect="1"/>
          </p:cNvPicPr>
          <p:nvPr/>
        </p:nvPicPr>
        <p:blipFill>
          <a:blip r:embed="rId2">
            <a:extLst/>
          </a:blip>
          <a:stretch>
            <a:fillRect/>
          </a:stretch>
        </p:blipFill>
        <p:spPr>
          <a:xfrm>
            <a:off x="388068" y="1456427"/>
            <a:ext cx="15701889" cy="6236386"/>
          </a:xfrm>
          <a:prstGeom prst="rect">
            <a:avLst/>
          </a:prstGeom>
          <a:ln w="12700">
            <a:miter lim="400000"/>
          </a:ln>
        </p:spPr>
      </p:pic>
      <p:sp>
        <p:nvSpPr>
          <p:cNvPr id="884" name="4.在T0时刻若进程P4请求资源（2，0，1），则是否能实施资源分配？为什么？"/>
          <p:cNvSpPr/>
          <p:nvPr/>
        </p:nvSpPr>
        <p:spPr>
          <a:xfrm>
            <a:off x="509329" y="574446"/>
            <a:ext cx="18943341"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4.在T0时刻若进程P4请求资源（2，0，1），则是否能实施资源分配？为什么？</a:t>
            </a:r>
          </a:p>
        </p:txBody>
      </p:sp>
      <p:sp>
        <p:nvSpPr>
          <p:cNvPr id="885" name="(0, 5, 1)"/>
          <p:cNvSpPr/>
          <p:nvPr/>
        </p:nvSpPr>
        <p:spPr>
          <a:xfrm>
            <a:off x="12848634" y="2742059"/>
            <a:ext cx="2338456"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b="1">
                <a:solidFill>
                  <a:schemeClr val="accent5"/>
                </a:solidFill>
                <a:latin typeface="Helvetica"/>
                <a:ea typeface="Helvetica"/>
                <a:cs typeface="Helvetica"/>
                <a:sym typeface="Helvetica"/>
              </a:defRPr>
            </a:lvl1pPr>
          </a:lstStyle>
          <a:p>
            <a:r>
              <a:t>(0, 5, 1)</a:t>
            </a:r>
          </a:p>
        </p:txBody>
      </p:sp>
      <p:sp>
        <p:nvSpPr>
          <p:cNvPr id="886" name="(4, 0, 5)"/>
          <p:cNvSpPr/>
          <p:nvPr/>
        </p:nvSpPr>
        <p:spPr>
          <a:xfrm>
            <a:off x="3703874" y="5691957"/>
            <a:ext cx="2031127"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b="1">
                <a:solidFill>
                  <a:schemeClr val="accent5"/>
                </a:solidFill>
                <a:latin typeface="Helvetica"/>
                <a:ea typeface="Helvetica"/>
                <a:cs typeface="Helvetica"/>
                <a:sym typeface="Helvetica"/>
              </a:defRPr>
            </a:lvl1pPr>
          </a:lstStyle>
          <a:p>
            <a:r>
              <a:t>(4, 0, 5)</a:t>
            </a:r>
          </a:p>
        </p:txBody>
      </p:sp>
      <p:sp>
        <p:nvSpPr>
          <p:cNvPr id="887" name="(1, 2, 0)"/>
          <p:cNvSpPr/>
          <p:nvPr/>
        </p:nvSpPr>
        <p:spPr>
          <a:xfrm>
            <a:off x="9841700" y="5691957"/>
            <a:ext cx="2121245" cy="7366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b="1">
                <a:solidFill>
                  <a:schemeClr val="accent5"/>
                </a:solidFill>
                <a:latin typeface="Helvetica"/>
                <a:ea typeface="Helvetica"/>
                <a:cs typeface="Helvetica"/>
                <a:sym typeface="Helvetica"/>
              </a:defRPr>
            </a:lvl1pPr>
          </a:lstStyle>
          <a:p>
            <a:r>
              <a:t>(1, 2, 0)</a:t>
            </a:r>
          </a:p>
        </p:txBody>
      </p:sp>
      <p:sp>
        <p:nvSpPr>
          <p:cNvPr id="888" name="P3执行，结束后可用资源=（0，5，1）+（3，0，4）=（3，5，5）"/>
          <p:cNvSpPr/>
          <p:nvPr/>
        </p:nvSpPr>
        <p:spPr>
          <a:xfrm>
            <a:off x="672693" y="8013281"/>
            <a:ext cx="17345597"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P3执行，结束后</a:t>
            </a:r>
            <a:r>
              <a:rPr b="1">
                <a:latin typeface="Helvetica"/>
                <a:ea typeface="Helvetica"/>
                <a:cs typeface="Helvetica"/>
                <a:sym typeface="Helvetica"/>
              </a:rPr>
              <a:t>可用资源</a:t>
            </a:r>
            <a:r>
              <a:t>=（0，5，1）+（3，0，4）=（3，5，5）</a:t>
            </a:r>
          </a:p>
        </p:txBody>
      </p:sp>
      <p:sp>
        <p:nvSpPr>
          <p:cNvPr id="889" name="P4执行，结束后可用资源=（3，5，5）+（4，0，5）=（7，5，10）"/>
          <p:cNvSpPr/>
          <p:nvPr/>
        </p:nvSpPr>
        <p:spPr>
          <a:xfrm>
            <a:off x="672693" y="9017660"/>
            <a:ext cx="17663352"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P4执行，结束后</a:t>
            </a:r>
            <a:r>
              <a:rPr b="1">
                <a:latin typeface="Helvetica"/>
                <a:ea typeface="Helvetica"/>
                <a:cs typeface="Helvetica"/>
                <a:sym typeface="Helvetica"/>
              </a:rPr>
              <a:t>可用资源</a:t>
            </a:r>
            <a:r>
              <a:t>=（3，5，5）+（4，0，5）=（7，5，10）</a:t>
            </a:r>
          </a:p>
        </p:txBody>
      </p:sp>
      <p:sp>
        <p:nvSpPr>
          <p:cNvPr id="890" name="P5执行，结束后可用资源=（7，5，10）+（3，1，4）=（10，6，14）"/>
          <p:cNvSpPr/>
          <p:nvPr/>
        </p:nvSpPr>
        <p:spPr>
          <a:xfrm>
            <a:off x="672693" y="9996477"/>
            <a:ext cx="18298860"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P5执行，结束后</a:t>
            </a:r>
            <a:r>
              <a:rPr b="1">
                <a:latin typeface="Helvetica"/>
                <a:ea typeface="Helvetica"/>
                <a:cs typeface="Helvetica"/>
                <a:sym typeface="Helvetica"/>
              </a:rPr>
              <a:t>可用资源</a:t>
            </a:r>
            <a:r>
              <a:t>=（7，5，10）+（3，1，4）=（10，6，14）</a:t>
            </a:r>
          </a:p>
        </p:txBody>
      </p:sp>
      <p:sp>
        <p:nvSpPr>
          <p:cNvPr id="891" name="P1执行，结束后可用资源=（10，6，14）+（2，1，2）=（12，7，16）"/>
          <p:cNvSpPr/>
          <p:nvPr/>
        </p:nvSpPr>
        <p:spPr>
          <a:xfrm>
            <a:off x="672693" y="10975293"/>
            <a:ext cx="18616613"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P1执行，结束后</a:t>
            </a:r>
            <a:r>
              <a:rPr b="1">
                <a:latin typeface="Helvetica"/>
                <a:ea typeface="Helvetica"/>
                <a:cs typeface="Helvetica"/>
                <a:sym typeface="Helvetica"/>
              </a:rPr>
              <a:t>可用资源</a:t>
            </a:r>
            <a:r>
              <a:t>=（10，6，14）+（2，1，2）=（12，7，16）</a:t>
            </a:r>
          </a:p>
        </p:txBody>
      </p:sp>
      <p:sp>
        <p:nvSpPr>
          <p:cNvPr id="892" name="P2执行，结束后可用资源=（12，7，16）+（3，0，2）=（15，7，18）"/>
          <p:cNvSpPr/>
          <p:nvPr/>
        </p:nvSpPr>
        <p:spPr>
          <a:xfrm>
            <a:off x="672693" y="11979672"/>
            <a:ext cx="18616613"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500"/>
            </a:pPr>
            <a:r>
              <a:t>P2执行，结束后</a:t>
            </a:r>
            <a:r>
              <a:rPr b="1">
                <a:latin typeface="Helvetica"/>
                <a:ea typeface="Helvetica"/>
                <a:cs typeface="Helvetica"/>
                <a:sym typeface="Helvetica"/>
              </a:rPr>
              <a:t>可用资源</a:t>
            </a:r>
            <a:r>
              <a:t>=（12，7，16）+（3，0，2）=（15，7，18）</a:t>
            </a:r>
          </a:p>
        </p:txBody>
      </p:sp>
    </p:spTree>
    <p:extLst>
      <p:ext uri="{BB962C8B-B14F-4D97-AF65-F5344CB8AC3E}">
        <p14:creationId xmlns:p14="http://schemas.microsoft.com/office/powerpoint/2010/main" val="199357040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383990"/>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95" name="4.在T0时刻若进程P4请求资源（2，0，1），则是否能实施资源分配？为什么？"/>
          <p:cNvSpPr/>
          <p:nvPr/>
        </p:nvSpPr>
        <p:spPr>
          <a:xfrm>
            <a:off x="704533" y="3835380"/>
            <a:ext cx="18943340"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4.在T0时刻若进程P4请求资源（2，0，1），则是否能实施资源分配？为什么？</a:t>
            </a:r>
          </a:p>
        </p:txBody>
      </p:sp>
      <p:sp>
        <p:nvSpPr>
          <p:cNvPr id="896" name="能实施资源分配。…"/>
          <p:cNvSpPr/>
          <p:nvPr/>
        </p:nvSpPr>
        <p:spPr>
          <a:xfrm>
            <a:off x="1066036" y="5178570"/>
            <a:ext cx="18220334" cy="161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200">
                <a:latin typeface="Lantinghei SC Extralight"/>
                <a:ea typeface="Lantinghei SC Extralight"/>
                <a:cs typeface="Lantinghei SC Extralight"/>
                <a:sym typeface="Lantinghei SC Extralight"/>
              </a:defRPr>
            </a:pPr>
            <a:r>
              <a:t>能实施资源分配。</a:t>
            </a:r>
          </a:p>
          <a:p>
            <a:pPr algn="l" defTabSz="821531">
              <a:defRPr sz="4200">
                <a:latin typeface="Lantinghei SC Extralight"/>
                <a:ea typeface="Lantinghei SC Extralight"/>
                <a:cs typeface="Lantinghei SC Extralight"/>
                <a:sym typeface="Lantinghei SC Extralight"/>
              </a:defRPr>
            </a:pPr>
            <a:r>
              <a:t>因为，若同意申请，此时可以找到一个安全序列&lt;P3，P4，P5，P1，P2&gt;。</a:t>
            </a:r>
          </a:p>
        </p:txBody>
      </p:sp>
    </p:spTree>
    <p:extLst>
      <p:ext uri="{BB962C8B-B14F-4D97-AF65-F5344CB8AC3E}">
        <p14:creationId xmlns:p14="http://schemas.microsoft.com/office/powerpoint/2010/main" val="89785230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下课快乐…"/>
          <p:cNvSpPr/>
          <p:nvPr/>
        </p:nvSpPr>
        <p:spPr>
          <a:xfrm>
            <a:off x="10269232" y="4590713"/>
            <a:ext cx="13675297" cy="45345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600">
                <a:latin typeface="Hannotate SC Bold"/>
                <a:ea typeface="Hannotate SC Bold"/>
                <a:cs typeface="Hannotate SC Bold"/>
                <a:sym typeface="Hannotate SC Bold"/>
              </a:defRPr>
            </a:pPr>
            <a:r>
              <a:rPr lang="zh-CN" altLang="en-US" dirty="0" smtClean="0"/>
              <a:t>结课</a:t>
            </a:r>
            <a:r>
              <a:rPr dirty="0" smtClean="0"/>
              <a:t>快乐</a:t>
            </a:r>
            <a:endParaRPr dirty="0"/>
          </a:p>
          <a:p>
            <a:pPr>
              <a:defRPr sz="9600">
                <a:latin typeface="Hannotate SC Bold"/>
                <a:ea typeface="Hannotate SC Bold"/>
                <a:cs typeface="Hannotate SC Bold"/>
                <a:sym typeface="Hannotate SC Bold"/>
              </a:defRPr>
            </a:pPr>
            <a:r>
              <a:rPr dirty="0"/>
              <a:t>马上去做随堂考哦</a:t>
            </a:r>
          </a:p>
          <a:p>
            <a:pPr>
              <a:defRPr sz="9600">
                <a:latin typeface="Hannotate SC Bold"/>
                <a:ea typeface="Hannotate SC Bold"/>
                <a:cs typeface="Hannotate SC Bold"/>
                <a:sym typeface="Hannotate SC Bold"/>
              </a:defRPr>
            </a:pPr>
            <a:r>
              <a:rPr dirty="0" smtClean="0">
                <a:latin typeface="Apple Color Emoji"/>
                <a:ea typeface="Apple Color Emoji"/>
                <a:cs typeface="Apple Color Emoji"/>
                <a:sym typeface="Apple Color Emoji"/>
              </a:rPr>
              <a:t>🙇🙇‍🙇‍</a:t>
            </a:r>
            <a:endParaRPr dirty="0">
              <a:latin typeface="Apple Color Emoji"/>
              <a:ea typeface="Apple Color Emoji"/>
              <a:cs typeface="Apple Color Emoji"/>
              <a:sym typeface="Apple Color Emoji"/>
            </a:endParaRPr>
          </a:p>
        </p:txBody>
      </p:sp>
      <p:pic>
        <p:nvPicPr>
          <p:cNvPr id="4" name="EF7091CC-C309-4B12-B855-27AA446D42E5-16150-000030DF382AEA18_tmp.jpg" descr="EF7091CC-C309-4B12-B855-27AA446D42E5-16150-000030DF382AEA18_tmp.jpg"/>
          <p:cNvPicPr>
            <a:picLocks noChangeAspect="1"/>
          </p:cNvPicPr>
          <p:nvPr/>
        </p:nvPicPr>
        <p:blipFill>
          <a:blip r:embed="rId2">
            <a:extLst/>
          </a:blip>
          <a:stretch>
            <a:fillRect/>
          </a:stretch>
        </p:blipFill>
        <p:spPr>
          <a:xfrm>
            <a:off x="266430" y="3134121"/>
            <a:ext cx="9938651" cy="744776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6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65" name="在SPOOLing系统中，输入井和输出井是位于______上的存储区域。"/>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在SPOOLing系统中，输入井和输出井是位于______上的存储区域。</a:t>
            </a:r>
          </a:p>
        </p:txBody>
      </p:sp>
      <p:sp>
        <p:nvSpPr>
          <p:cNvPr id="176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67"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14312073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7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71" name="在SPOOLing系统中，输入井和输出井是位于______上的存储区域。"/>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在SPOOLing系统中，输入井和输出井是位于______上的存储区域。</a:t>
            </a:r>
          </a:p>
        </p:txBody>
      </p:sp>
      <p:sp>
        <p:nvSpPr>
          <p:cNvPr id="177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7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74" name="磁盘"/>
          <p:cNvSpPr/>
          <p:nvPr/>
        </p:nvSpPr>
        <p:spPr>
          <a:xfrm>
            <a:off x="13660701" y="6047405"/>
            <a:ext cx="279378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磁盘</a:t>
            </a:r>
          </a:p>
        </p:txBody>
      </p:sp>
      <p:sp>
        <p:nvSpPr>
          <p:cNvPr id="8"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3383072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7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78" name="SPOOLing系统中，______用来暂存由输入设备送来的输入数据。"/>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SPOOLing系统中，______用来暂存由输入设备送来的输入数据。</a:t>
            </a:r>
          </a:p>
        </p:txBody>
      </p:sp>
      <p:sp>
        <p:nvSpPr>
          <p:cNvPr id="177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80"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15415270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8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84" name="SPOOLing系统中，______用来暂存由输入设备送来的输入数据。"/>
          <p:cNvSpPr/>
          <p:nvPr/>
        </p:nvSpPr>
        <p:spPr>
          <a:xfrm>
            <a:off x="1516176" y="628285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SPOOLing系统中，______用来暂存由输入设备送来的输入数据。</a:t>
            </a:r>
          </a:p>
        </p:txBody>
      </p:sp>
      <p:sp>
        <p:nvSpPr>
          <p:cNvPr id="178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86"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87" name="输入缓冲区"/>
          <p:cNvSpPr/>
          <p:nvPr/>
        </p:nvSpPr>
        <p:spPr>
          <a:xfrm>
            <a:off x="6579120" y="5804051"/>
            <a:ext cx="336177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输入缓冲区</a:t>
            </a:r>
          </a:p>
        </p:txBody>
      </p:sp>
      <p:sp>
        <p:nvSpPr>
          <p:cNvPr id="8"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120274808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9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9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92"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93" name="（1） 提高了I/O速度 (使用了磁盘作为低速设备的大容量缓存)…"/>
          <p:cNvSpPr/>
          <p:nvPr/>
        </p:nvSpPr>
        <p:spPr>
          <a:xfrm>
            <a:off x="1304621" y="4751494"/>
            <a:ext cx="22474266" cy="687367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lnSpc>
                <a:spcPct val="110000"/>
              </a:lnSpc>
            </a:pPr>
            <a:r>
              <a:rPr lang="zh-CN" altLang="en-US" dirty="0" smtClean="0"/>
              <a:t>当用户进程提出打印请求时，</a:t>
            </a:r>
            <a:r>
              <a:rPr lang="en-US" altLang="zh-CN" dirty="0" err="1" smtClean="0"/>
              <a:t>SPOOLing</a:t>
            </a:r>
            <a:r>
              <a:rPr lang="zh-CN" altLang="en-US" dirty="0" smtClean="0"/>
              <a:t>系统先为用户做下列两件事。</a:t>
            </a:r>
            <a:endParaRPr lang="en-US" altLang="zh-CN" dirty="0" smtClean="0"/>
          </a:p>
          <a:p>
            <a:pPr algn="l">
              <a:lnSpc>
                <a:spcPct val="110000"/>
              </a:lnSpc>
            </a:pPr>
            <a:r>
              <a:rPr lang="zh-CN" altLang="en-US" dirty="0" smtClean="0"/>
              <a:t>（</a:t>
            </a:r>
            <a:r>
              <a:rPr lang="en-US" altLang="zh-CN" dirty="0" smtClean="0"/>
              <a:t>1</a:t>
            </a:r>
            <a:r>
              <a:rPr lang="zh-CN" altLang="en-US" dirty="0" smtClean="0"/>
              <a:t>）由输出进程在</a:t>
            </a:r>
            <a:r>
              <a:rPr lang="zh-CN" altLang="en-US" dirty="0" smtClean="0">
                <a:solidFill>
                  <a:srgbClr val="FF0000"/>
                </a:solidFill>
              </a:rPr>
              <a:t>输出井中申请空闲空间</a:t>
            </a:r>
            <a:r>
              <a:rPr lang="zh-CN" altLang="en-US" dirty="0" smtClean="0"/>
              <a:t>，并将要</a:t>
            </a:r>
            <a:r>
              <a:rPr lang="zh-CN" altLang="en-US" dirty="0" smtClean="0">
                <a:solidFill>
                  <a:srgbClr val="FF0000"/>
                </a:solidFill>
              </a:rPr>
              <a:t>打印的数据送入其中</a:t>
            </a:r>
            <a:r>
              <a:rPr lang="zh-CN" altLang="en-US" dirty="0" smtClean="0"/>
              <a:t>。</a:t>
            </a:r>
            <a:endParaRPr lang="en-US" altLang="zh-CN" dirty="0" smtClean="0"/>
          </a:p>
          <a:p>
            <a:pPr algn="l">
              <a:lnSpc>
                <a:spcPct val="110000"/>
              </a:lnSpc>
            </a:pPr>
            <a:r>
              <a:rPr lang="zh-CN" altLang="en-US" dirty="0" smtClean="0"/>
              <a:t>（</a:t>
            </a:r>
            <a:r>
              <a:rPr lang="en-US" altLang="zh-CN" dirty="0" smtClean="0"/>
              <a:t>2</a:t>
            </a:r>
            <a:r>
              <a:rPr lang="zh-CN" altLang="en-US" dirty="0" smtClean="0"/>
              <a:t>）输出进程再为用户申请并填写一张</a:t>
            </a:r>
            <a:r>
              <a:rPr lang="zh-CN" altLang="en-US" dirty="0" smtClean="0">
                <a:solidFill>
                  <a:srgbClr val="FF0000"/>
                </a:solidFill>
              </a:rPr>
              <a:t>用户请求打印表</a:t>
            </a:r>
            <a:r>
              <a:rPr lang="zh-CN" altLang="en-US" dirty="0" smtClean="0"/>
              <a:t>，将该表挂到请求打印队列上。</a:t>
            </a:r>
            <a:r>
              <a:rPr lang="zh-CN" altLang="en-US" dirty="0" smtClean="0">
                <a:solidFill>
                  <a:schemeClr val="bg1"/>
                </a:solidFill>
              </a:rPr>
              <a:t>当打印机空闲时，输出进程完成以下动作。</a:t>
            </a:r>
            <a:endParaRPr lang="en-US" altLang="zh-CN" dirty="0" smtClean="0">
              <a:solidFill>
                <a:schemeClr val="bg1"/>
              </a:solidFill>
            </a:endParaRPr>
          </a:p>
          <a:p>
            <a:pPr algn="l">
              <a:lnSpc>
                <a:spcPct val="110000"/>
              </a:lnSpc>
            </a:pPr>
            <a:r>
              <a:rPr lang="en-US" dirty="0" smtClean="0">
                <a:solidFill>
                  <a:schemeClr val="bg1"/>
                </a:solidFill>
              </a:rPr>
              <a:t>	</a:t>
            </a:r>
            <a:r>
              <a:rPr lang="en-US" altLang="zh-CN" dirty="0" smtClean="0">
                <a:solidFill>
                  <a:schemeClr val="bg1"/>
                </a:solidFill>
              </a:rPr>
              <a:t>1.</a:t>
            </a:r>
            <a:r>
              <a:rPr lang="zh-CN" altLang="en-US" dirty="0" smtClean="0">
                <a:solidFill>
                  <a:schemeClr val="bg1"/>
                </a:solidFill>
              </a:rPr>
              <a:t>从请求打印队列队首取一张请求打印表；</a:t>
            </a:r>
            <a:endParaRPr lang="en-US" altLang="zh-CN" dirty="0" smtClean="0">
              <a:solidFill>
                <a:schemeClr val="bg1"/>
              </a:solidFill>
            </a:endParaRPr>
          </a:p>
          <a:p>
            <a:pPr algn="l">
              <a:lnSpc>
                <a:spcPct val="110000"/>
              </a:lnSpc>
            </a:pPr>
            <a:r>
              <a:rPr lang="en-US" dirty="0" smtClean="0">
                <a:solidFill>
                  <a:schemeClr val="bg1"/>
                </a:solidFill>
              </a:rPr>
              <a:t>	</a:t>
            </a:r>
            <a:r>
              <a:rPr lang="en-US" altLang="zh-CN" dirty="0" smtClean="0">
                <a:solidFill>
                  <a:schemeClr val="bg1"/>
                </a:solidFill>
              </a:rPr>
              <a:t>2.</a:t>
            </a:r>
            <a:r>
              <a:rPr lang="zh-CN" altLang="en-US" dirty="0" smtClean="0">
                <a:solidFill>
                  <a:schemeClr val="bg1"/>
                </a:solidFill>
              </a:rPr>
              <a:t>将打印数据从输出井送到打印机缓冲区（输出缓冲区）；</a:t>
            </a:r>
            <a:endParaRPr lang="en-US" altLang="zh-CN" dirty="0" smtClean="0">
              <a:solidFill>
                <a:schemeClr val="bg1"/>
              </a:solidFill>
            </a:endParaRPr>
          </a:p>
          <a:p>
            <a:pPr algn="l">
              <a:lnSpc>
                <a:spcPct val="110000"/>
              </a:lnSpc>
            </a:pPr>
            <a:r>
              <a:rPr lang="en-US" dirty="0" smtClean="0">
                <a:solidFill>
                  <a:schemeClr val="bg1"/>
                </a:solidFill>
              </a:rPr>
              <a:t>	</a:t>
            </a:r>
            <a:r>
              <a:rPr lang="en-US" altLang="zh-CN" dirty="0" smtClean="0">
                <a:solidFill>
                  <a:schemeClr val="bg1"/>
                </a:solidFill>
              </a:rPr>
              <a:t>3.</a:t>
            </a:r>
            <a:r>
              <a:rPr lang="zh-CN" altLang="en-US" dirty="0" smtClean="0">
                <a:solidFill>
                  <a:schemeClr val="bg1"/>
                </a:solidFill>
              </a:rPr>
              <a:t>打印；</a:t>
            </a:r>
            <a:endParaRPr lang="en-US" altLang="zh-CN" dirty="0" smtClean="0">
              <a:solidFill>
                <a:schemeClr val="bg1"/>
              </a:solidFill>
            </a:endParaRPr>
          </a:p>
          <a:p>
            <a:pPr algn="l">
              <a:lnSpc>
                <a:spcPct val="110000"/>
              </a:lnSpc>
            </a:pPr>
            <a:r>
              <a:rPr lang="en-US" altLang="zh-CN" dirty="0" smtClean="0">
                <a:solidFill>
                  <a:schemeClr val="bg1"/>
                </a:solidFill>
              </a:rPr>
              <a:t>	4.</a:t>
            </a:r>
            <a:r>
              <a:rPr lang="zh-CN" altLang="en-US" dirty="0" smtClean="0">
                <a:solidFill>
                  <a:schemeClr val="bg1"/>
                </a:solidFill>
              </a:rPr>
              <a:t>打印完毕，若打印队列不为空，则转第</a:t>
            </a:r>
            <a:r>
              <a:rPr lang="en-US" altLang="zh-CN" dirty="0" smtClean="0">
                <a:solidFill>
                  <a:schemeClr val="bg1"/>
                </a:solidFill>
              </a:rPr>
              <a:t>1</a:t>
            </a:r>
            <a:r>
              <a:rPr lang="zh-CN" altLang="en-US" dirty="0" smtClean="0">
                <a:solidFill>
                  <a:schemeClr val="bg1"/>
                </a:solidFill>
              </a:rPr>
              <a:t>步。</a:t>
            </a:r>
            <a:endParaRPr lang="en-US" altLang="zh-CN" dirty="0" smtClean="0">
              <a:solidFill>
                <a:schemeClr val="bg1"/>
              </a:solidFill>
            </a:endParaRPr>
          </a:p>
        </p:txBody>
      </p:sp>
      <p:pic>
        <p:nvPicPr>
          <p:cNvPr id="1795" name="屏幕快照 2019-03-06 下午5.30.11.png" descr="屏幕快照 2019-03-06 下午5.30.11.png"/>
          <p:cNvPicPr>
            <a:picLocks noChangeAspect="1"/>
          </p:cNvPicPr>
          <p:nvPr/>
        </p:nvPicPr>
        <p:blipFill>
          <a:blip r:embed="rId3">
            <a:extLst/>
          </a:blip>
          <a:stretch>
            <a:fillRect/>
          </a:stretch>
        </p:blipFill>
        <p:spPr>
          <a:xfrm>
            <a:off x="21163627" y="548291"/>
            <a:ext cx="2615260" cy="1270001"/>
          </a:xfrm>
          <a:prstGeom prst="rect">
            <a:avLst/>
          </a:prstGeom>
          <a:ln w="12700">
            <a:miter lim="400000"/>
          </a:ln>
        </p:spPr>
      </p:pic>
      <p:sp>
        <p:nvSpPr>
          <p:cNvPr id="1796" name="SPOOLing技术"/>
          <p:cNvSpPr/>
          <p:nvPr/>
        </p:nvSpPr>
        <p:spPr>
          <a:xfrm>
            <a:off x="368178" y="548291"/>
            <a:ext cx="5674552" cy="1143001"/>
          </a:xfrm>
          <a:prstGeom prst="roundRect">
            <a:avLst>
              <a:gd name="adj" fmla="val 1666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797" name="SPOOLing的特点"/>
          <p:cNvSpPr/>
          <p:nvPr/>
        </p:nvSpPr>
        <p:spPr>
          <a:xfrm>
            <a:off x="810528" y="2408399"/>
            <a:ext cx="10464404" cy="872034"/>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zh-CN" altLang="en-US" dirty="0" smtClean="0"/>
              <a:t>利用</a:t>
            </a:r>
            <a:r>
              <a:rPr lang="en-US" altLang="zh-CN" dirty="0" err="1" smtClean="0"/>
              <a:t>SPOOLing</a:t>
            </a:r>
            <a:r>
              <a:rPr lang="zh-CN" altLang="en-US" dirty="0" smtClean="0"/>
              <a:t>技术实现共享打印机</a:t>
            </a:r>
            <a:endParaRPr b="1" dirty="0">
              <a:latin typeface="Helvetica"/>
              <a:ea typeface="Helvetica"/>
              <a:cs typeface="Helvetica"/>
              <a:sym typeface="Helvetica"/>
            </a:endParaRPr>
          </a:p>
        </p:txBody>
      </p:sp>
      <p:sp>
        <p:nvSpPr>
          <p:cNvPr id="11"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32344496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9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9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92"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93" name="（1） 提高了I/O速度 (使用了磁盘作为低速设备的大容量缓存)…"/>
          <p:cNvSpPr/>
          <p:nvPr/>
        </p:nvSpPr>
        <p:spPr>
          <a:xfrm>
            <a:off x="1304621" y="4751494"/>
            <a:ext cx="22474266" cy="687367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a:lnSpc>
                <a:spcPct val="110000"/>
              </a:lnSpc>
            </a:pPr>
            <a:r>
              <a:rPr lang="zh-CN" altLang="en-US" dirty="0" smtClean="0">
                <a:solidFill>
                  <a:schemeClr val="bg2">
                    <a:lumMod val="75000"/>
                  </a:schemeClr>
                </a:solidFill>
              </a:rPr>
              <a:t>当用户进程提出打印请求时，</a:t>
            </a:r>
            <a:r>
              <a:rPr lang="en-US" altLang="zh-CN" dirty="0" err="1" smtClean="0">
                <a:solidFill>
                  <a:schemeClr val="bg2">
                    <a:lumMod val="75000"/>
                  </a:schemeClr>
                </a:solidFill>
              </a:rPr>
              <a:t>SPOOLing</a:t>
            </a:r>
            <a:r>
              <a:rPr lang="zh-CN" altLang="en-US" dirty="0" smtClean="0">
                <a:solidFill>
                  <a:schemeClr val="bg2">
                    <a:lumMod val="75000"/>
                  </a:schemeClr>
                </a:solidFill>
              </a:rPr>
              <a:t>系统先为用户做下列两件事。</a:t>
            </a:r>
            <a:endParaRPr lang="en-US" altLang="zh-CN" dirty="0" smtClean="0">
              <a:solidFill>
                <a:schemeClr val="bg2">
                  <a:lumMod val="75000"/>
                </a:schemeClr>
              </a:solidFill>
            </a:endParaRPr>
          </a:p>
          <a:p>
            <a:pPr algn="l">
              <a:lnSpc>
                <a:spcPct val="110000"/>
              </a:lnSpc>
            </a:pPr>
            <a:r>
              <a:rPr lang="zh-CN" altLang="en-US" dirty="0" smtClean="0">
                <a:solidFill>
                  <a:schemeClr val="bg2">
                    <a:lumMod val="75000"/>
                  </a:schemeClr>
                </a:solidFill>
              </a:rPr>
              <a:t>（</a:t>
            </a:r>
            <a:r>
              <a:rPr lang="en-US" altLang="zh-CN" dirty="0" smtClean="0">
                <a:solidFill>
                  <a:schemeClr val="bg2">
                    <a:lumMod val="75000"/>
                  </a:schemeClr>
                </a:solidFill>
              </a:rPr>
              <a:t>1</a:t>
            </a:r>
            <a:r>
              <a:rPr lang="zh-CN" altLang="en-US" dirty="0" smtClean="0">
                <a:solidFill>
                  <a:schemeClr val="bg2">
                    <a:lumMod val="75000"/>
                  </a:schemeClr>
                </a:solidFill>
              </a:rPr>
              <a:t>）由输出进程在输出井中申请空闲空间，并将要打印的数据送入其中。</a:t>
            </a:r>
            <a:endParaRPr lang="en-US" altLang="zh-CN" dirty="0" smtClean="0">
              <a:solidFill>
                <a:schemeClr val="bg2">
                  <a:lumMod val="75000"/>
                </a:schemeClr>
              </a:solidFill>
            </a:endParaRPr>
          </a:p>
          <a:p>
            <a:pPr algn="l">
              <a:lnSpc>
                <a:spcPct val="110000"/>
              </a:lnSpc>
            </a:pPr>
            <a:r>
              <a:rPr lang="zh-CN" altLang="en-US" dirty="0" smtClean="0">
                <a:solidFill>
                  <a:schemeClr val="bg2">
                    <a:lumMod val="75000"/>
                  </a:schemeClr>
                </a:solidFill>
              </a:rPr>
              <a:t>（</a:t>
            </a:r>
            <a:r>
              <a:rPr lang="en-US" altLang="zh-CN" dirty="0" smtClean="0">
                <a:solidFill>
                  <a:schemeClr val="bg2">
                    <a:lumMod val="75000"/>
                  </a:schemeClr>
                </a:solidFill>
              </a:rPr>
              <a:t>2</a:t>
            </a:r>
            <a:r>
              <a:rPr lang="zh-CN" altLang="en-US" dirty="0" smtClean="0">
                <a:solidFill>
                  <a:schemeClr val="bg2">
                    <a:lumMod val="75000"/>
                  </a:schemeClr>
                </a:solidFill>
              </a:rPr>
              <a:t>）输出进程再为用户申请并填写一张用户请求打印表，将该表挂到请求打印队列上。</a:t>
            </a:r>
            <a:r>
              <a:rPr lang="zh-CN" altLang="en-US" dirty="0" smtClean="0"/>
              <a:t>当打印机空闲时，输出进程完成以下动作。</a:t>
            </a:r>
            <a:endParaRPr lang="en-US" altLang="zh-CN" dirty="0" smtClean="0"/>
          </a:p>
          <a:p>
            <a:pPr algn="l">
              <a:lnSpc>
                <a:spcPct val="110000"/>
              </a:lnSpc>
            </a:pPr>
            <a:r>
              <a:rPr lang="en-US" dirty="0"/>
              <a:t>	</a:t>
            </a:r>
            <a:r>
              <a:rPr lang="en-US" altLang="zh-CN" dirty="0" smtClean="0"/>
              <a:t>1.</a:t>
            </a:r>
            <a:r>
              <a:rPr lang="zh-CN" altLang="en-US" dirty="0" smtClean="0"/>
              <a:t>从请求打印队列队首取一张</a:t>
            </a:r>
            <a:r>
              <a:rPr lang="zh-CN" altLang="en-US" dirty="0" smtClean="0">
                <a:solidFill>
                  <a:srgbClr val="FF0000"/>
                </a:solidFill>
              </a:rPr>
              <a:t>请求打印表</a:t>
            </a:r>
            <a:r>
              <a:rPr lang="zh-CN" altLang="en-US" dirty="0" smtClean="0"/>
              <a:t>；</a:t>
            </a:r>
            <a:endParaRPr lang="en-US" altLang="zh-CN" dirty="0" smtClean="0"/>
          </a:p>
          <a:p>
            <a:pPr algn="l">
              <a:lnSpc>
                <a:spcPct val="110000"/>
              </a:lnSpc>
            </a:pPr>
            <a:r>
              <a:rPr lang="en-US" dirty="0"/>
              <a:t>	</a:t>
            </a:r>
            <a:r>
              <a:rPr lang="en-US" altLang="zh-CN" dirty="0" smtClean="0"/>
              <a:t>2.</a:t>
            </a:r>
            <a:r>
              <a:rPr lang="zh-CN" altLang="en-US" dirty="0" smtClean="0"/>
              <a:t>将打印数据</a:t>
            </a:r>
            <a:r>
              <a:rPr lang="zh-CN" altLang="en-US" dirty="0" smtClean="0">
                <a:solidFill>
                  <a:srgbClr val="FF0000"/>
                </a:solidFill>
              </a:rPr>
              <a:t>从输出井送到打印机缓冲区</a:t>
            </a:r>
            <a:r>
              <a:rPr lang="zh-CN" altLang="en-US" dirty="0" smtClean="0"/>
              <a:t>（输出缓冲区）；</a:t>
            </a:r>
            <a:endParaRPr lang="en-US" altLang="zh-CN" dirty="0" smtClean="0"/>
          </a:p>
          <a:p>
            <a:pPr algn="l">
              <a:lnSpc>
                <a:spcPct val="110000"/>
              </a:lnSpc>
            </a:pPr>
            <a:r>
              <a:rPr lang="en-US" dirty="0"/>
              <a:t>	</a:t>
            </a:r>
            <a:r>
              <a:rPr lang="en-US" altLang="zh-CN" dirty="0" smtClean="0"/>
              <a:t>3.</a:t>
            </a:r>
            <a:r>
              <a:rPr lang="zh-CN" altLang="en-US" dirty="0" smtClean="0"/>
              <a:t>打印；</a:t>
            </a:r>
            <a:endParaRPr lang="en-US" altLang="zh-CN" dirty="0" smtClean="0"/>
          </a:p>
          <a:p>
            <a:pPr algn="l">
              <a:lnSpc>
                <a:spcPct val="110000"/>
              </a:lnSpc>
            </a:pPr>
            <a:r>
              <a:rPr lang="en-US" altLang="zh-CN" dirty="0"/>
              <a:t>	</a:t>
            </a:r>
            <a:r>
              <a:rPr lang="en-US" altLang="zh-CN" dirty="0" smtClean="0"/>
              <a:t>4.</a:t>
            </a:r>
            <a:r>
              <a:rPr lang="zh-CN" altLang="en-US" dirty="0" smtClean="0"/>
              <a:t>打印完毕，若打印队列不为空，则转第</a:t>
            </a:r>
            <a:r>
              <a:rPr lang="en-US" altLang="zh-CN" dirty="0" smtClean="0"/>
              <a:t>1</a:t>
            </a:r>
            <a:r>
              <a:rPr lang="zh-CN" altLang="en-US" dirty="0" smtClean="0"/>
              <a:t>步。</a:t>
            </a:r>
            <a:endParaRPr lang="en-US" altLang="zh-CN" dirty="0" smtClean="0"/>
          </a:p>
        </p:txBody>
      </p:sp>
      <p:pic>
        <p:nvPicPr>
          <p:cNvPr id="1795" name="屏幕快照 2019-03-06 下午5.30.11.png" descr="屏幕快照 2019-03-06 下午5.30.11.png"/>
          <p:cNvPicPr>
            <a:picLocks noChangeAspect="1"/>
          </p:cNvPicPr>
          <p:nvPr/>
        </p:nvPicPr>
        <p:blipFill>
          <a:blip r:embed="rId3">
            <a:extLst/>
          </a:blip>
          <a:stretch>
            <a:fillRect/>
          </a:stretch>
        </p:blipFill>
        <p:spPr>
          <a:xfrm>
            <a:off x="21163627" y="548291"/>
            <a:ext cx="2615260" cy="1270001"/>
          </a:xfrm>
          <a:prstGeom prst="rect">
            <a:avLst/>
          </a:prstGeom>
          <a:ln w="12700">
            <a:miter lim="400000"/>
          </a:ln>
        </p:spPr>
      </p:pic>
      <p:sp>
        <p:nvSpPr>
          <p:cNvPr id="1796" name="SPOOLing技术"/>
          <p:cNvSpPr/>
          <p:nvPr/>
        </p:nvSpPr>
        <p:spPr>
          <a:xfrm>
            <a:off x="368178" y="548291"/>
            <a:ext cx="5674552" cy="1143001"/>
          </a:xfrm>
          <a:prstGeom prst="roundRect">
            <a:avLst>
              <a:gd name="adj" fmla="val 1666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797" name="SPOOLing的特点"/>
          <p:cNvSpPr/>
          <p:nvPr/>
        </p:nvSpPr>
        <p:spPr>
          <a:xfrm>
            <a:off x="810528" y="2408399"/>
            <a:ext cx="10464404" cy="872034"/>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zh-CN" altLang="en-US" dirty="0" smtClean="0"/>
              <a:t>利用</a:t>
            </a:r>
            <a:r>
              <a:rPr lang="en-US" altLang="zh-CN" dirty="0" err="1" smtClean="0"/>
              <a:t>SPOOLing</a:t>
            </a:r>
            <a:r>
              <a:rPr lang="zh-CN" altLang="en-US" dirty="0" smtClean="0"/>
              <a:t>技术实现共享打印机</a:t>
            </a:r>
            <a:endParaRPr b="1" dirty="0">
              <a:latin typeface="Helvetica"/>
              <a:ea typeface="Helvetica"/>
              <a:cs typeface="Helvetica"/>
              <a:sym typeface="Helvetica"/>
            </a:endParaRPr>
          </a:p>
        </p:txBody>
      </p:sp>
      <p:sp>
        <p:nvSpPr>
          <p:cNvPr id="11"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10966619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9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9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92"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93" name="（1） 提高了I/O速度 (使用了磁盘作为低速设备的大容量缓存)…"/>
          <p:cNvSpPr/>
          <p:nvPr/>
        </p:nvSpPr>
        <p:spPr>
          <a:xfrm>
            <a:off x="1304621" y="5279555"/>
            <a:ext cx="16278541" cy="294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pPr>
            <a:r>
              <a:rPr dirty="0"/>
              <a:t>（1）	提高了</a:t>
            </a:r>
            <a:r>
              <a:rPr dirty="0">
                <a:solidFill>
                  <a:schemeClr val="accent5"/>
                </a:solidFill>
                <a:latin typeface="Helvetica"/>
                <a:ea typeface="Helvetica"/>
                <a:cs typeface="Helvetica"/>
                <a:sym typeface="Helvetica"/>
              </a:rPr>
              <a:t>I/O速度</a:t>
            </a:r>
            <a:r>
              <a:rPr dirty="0"/>
              <a:t> (</a:t>
            </a:r>
            <a:r>
              <a:rPr sz="4500" dirty="0"/>
              <a:t>使用了</a:t>
            </a:r>
            <a:r>
              <a:rPr sz="4500" dirty="0">
                <a:latin typeface="Helvetica"/>
                <a:ea typeface="Helvetica"/>
                <a:cs typeface="Helvetica"/>
                <a:sym typeface="Helvetica"/>
              </a:rPr>
              <a:t>磁盘</a:t>
            </a:r>
            <a:r>
              <a:rPr sz="4500" dirty="0"/>
              <a:t>作为低速设备的大容量缓存</a:t>
            </a:r>
            <a:r>
              <a:rPr dirty="0"/>
              <a:t>)</a:t>
            </a:r>
          </a:p>
          <a:p>
            <a:pPr algn="l">
              <a:lnSpc>
                <a:spcPct val="110000"/>
              </a:lnSpc>
            </a:pPr>
            <a:r>
              <a:rPr dirty="0"/>
              <a:t>（2）	将</a:t>
            </a:r>
            <a:r>
              <a:rPr dirty="0">
                <a:solidFill>
                  <a:schemeClr val="accent5"/>
                </a:solidFill>
                <a:latin typeface="Helvetica"/>
                <a:ea typeface="Helvetica"/>
                <a:cs typeface="Helvetica"/>
                <a:sym typeface="Helvetica"/>
              </a:rPr>
              <a:t>独占</a:t>
            </a:r>
            <a:r>
              <a:rPr dirty="0"/>
              <a:t>设备改造为</a:t>
            </a:r>
            <a:r>
              <a:rPr dirty="0">
                <a:solidFill>
                  <a:schemeClr val="accent5"/>
                </a:solidFill>
                <a:latin typeface="Helvetica"/>
                <a:ea typeface="Helvetica"/>
                <a:cs typeface="Helvetica"/>
                <a:sym typeface="Helvetica"/>
              </a:rPr>
              <a:t>共享</a:t>
            </a:r>
            <a:r>
              <a:rPr dirty="0"/>
              <a:t>设备</a:t>
            </a:r>
          </a:p>
          <a:p>
            <a:pPr algn="l">
              <a:lnSpc>
                <a:spcPct val="110000"/>
              </a:lnSpc>
            </a:pPr>
            <a:r>
              <a:rPr dirty="0"/>
              <a:t>（3）	实现了</a:t>
            </a:r>
            <a:r>
              <a:rPr dirty="0">
                <a:solidFill>
                  <a:schemeClr val="accent5"/>
                </a:solidFill>
                <a:latin typeface="Helvetica"/>
                <a:ea typeface="Helvetica"/>
                <a:cs typeface="Helvetica"/>
                <a:sym typeface="Helvetica"/>
              </a:rPr>
              <a:t>虚拟设备</a:t>
            </a:r>
            <a:r>
              <a:rPr dirty="0"/>
              <a:t>功能</a:t>
            </a:r>
          </a:p>
        </p:txBody>
      </p:sp>
      <p:pic>
        <p:nvPicPr>
          <p:cNvPr id="1795" name="屏幕快照 2019-03-06 下午5.30.11.png" descr="屏幕快照 2019-03-06 下午5.30.11.png"/>
          <p:cNvPicPr>
            <a:picLocks noChangeAspect="1"/>
          </p:cNvPicPr>
          <p:nvPr/>
        </p:nvPicPr>
        <p:blipFill>
          <a:blip r:embed="rId3">
            <a:extLst/>
          </a:blip>
          <a:stretch>
            <a:fillRect/>
          </a:stretch>
        </p:blipFill>
        <p:spPr>
          <a:xfrm>
            <a:off x="21163627" y="548291"/>
            <a:ext cx="2615260" cy="1270001"/>
          </a:xfrm>
          <a:prstGeom prst="rect">
            <a:avLst/>
          </a:prstGeom>
          <a:ln w="12700">
            <a:miter lim="400000"/>
          </a:ln>
        </p:spPr>
      </p:pic>
      <p:sp>
        <p:nvSpPr>
          <p:cNvPr id="1796" name="SPOOLing技术"/>
          <p:cNvSpPr/>
          <p:nvPr/>
        </p:nvSpPr>
        <p:spPr>
          <a:xfrm>
            <a:off x="368178" y="548291"/>
            <a:ext cx="5674552" cy="1143001"/>
          </a:xfrm>
          <a:prstGeom prst="roundRect">
            <a:avLst>
              <a:gd name="adj" fmla="val 16667"/>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797" name="SPOOLing的特点"/>
          <p:cNvSpPr/>
          <p:nvPr/>
        </p:nvSpPr>
        <p:spPr>
          <a:xfrm>
            <a:off x="696251" y="2400005"/>
            <a:ext cx="5018406"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SPOOLing的</a:t>
            </a:r>
            <a:r>
              <a:rPr b="1">
                <a:latin typeface="Helvetica"/>
                <a:ea typeface="Helvetica"/>
                <a:cs typeface="Helvetica"/>
                <a:sym typeface="Helvetica"/>
              </a:rPr>
              <a:t>特点</a:t>
            </a:r>
          </a:p>
        </p:txBody>
      </p:sp>
      <p:sp>
        <p:nvSpPr>
          <p:cNvPr id="11"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44756416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0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803" name="SPOOLing系统把一台物理上只能互斥使用的设备变为了从用户眼里看到的共享设备，这说明它实现了（  ）功能。…"/>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SPOOLing系统把一台物理上只能互斥使用的设备变为了从用户眼里看到的共享设备，这说明它实现了（  ）功能。</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A:屏蔽</a:t>
            </a:r>
          </a:p>
          <a:p>
            <a:pPr algn="just">
              <a:lnSpc>
                <a:spcPct val="120000"/>
              </a:lnSpc>
              <a:defRPr sz="4800">
                <a:latin typeface="Lantinghei SC Extralight"/>
                <a:ea typeface="Lantinghei SC Extralight"/>
                <a:cs typeface="Lantinghei SC Extralight"/>
                <a:sym typeface="Lantinghei SC Extralight"/>
              </a:defRPr>
            </a:pPr>
            <a:r>
              <a:t>B:共享</a:t>
            </a:r>
          </a:p>
          <a:p>
            <a:pPr algn="just">
              <a:lnSpc>
                <a:spcPct val="120000"/>
              </a:lnSpc>
              <a:defRPr sz="4800">
                <a:latin typeface="Lantinghei SC Extralight"/>
                <a:ea typeface="Lantinghei SC Extralight"/>
                <a:cs typeface="Lantinghei SC Extralight"/>
                <a:sym typeface="Lantinghei SC Extralight"/>
              </a:defRPr>
            </a:pPr>
            <a:r>
              <a:t>C:虚拟设备</a:t>
            </a:r>
          </a:p>
          <a:p>
            <a:pPr algn="just">
              <a:lnSpc>
                <a:spcPct val="120000"/>
              </a:lnSpc>
              <a:defRPr sz="4800">
                <a:latin typeface="Lantinghei SC Extralight"/>
                <a:ea typeface="Lantinghei SC Extralight"/>
                <a:cs typeface="Lantinghei SC Extralight"/>
                <a:sym typeface="Lantinghei SC Extralight"/>
              </a:defRPr>
            </a:pPr>
            <a:r>
              <a:t>D:互斥</a:t>
            </a:r>
          </a:p>
        </p:txBody>
      </p:sp>
      <p:sp>
        <p:nvSpPr>
          <p:cNvPr id="180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05"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409487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0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809" name="SPOOLing系统把一台物理上只能互斥使用的设备变为了从用户眼里看到的共享设备，这说明它实现了（  ）功能。…"/>
          <p:cNvSpPr/>
          <p:nvPr/>
        </p:nvSpPr>
        <p:spPr>
          <a:xfrm>
            <a:off x="1516176" y="3265335"/>
            <a:ext cx="21351648"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SPOOLing系统把一台物理上只能互斥使用的设备变为了从用户眼里看到的共享设备，这说明它实现了（  ）功能。</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A:屏蔽</a:t>
            </a:r>
          </a:p>
          <a:p>
            <a:pPr algn="just">
              <a:lnSpc>
                <a:spcPct val="120000"/>
              </a:lnSpc>
              <a:defRPr sz="4800">
                <a:latin typeface="Lantinghei SC Extralight"/>
                <a:ea typeface="Lantinghei SC Extralight"/>
                <a:cs typeface="Lantinghei SC Extralight"/>
                <a:sym typeface="Lantinghei SC Extralight"/>
              </a:defRPr>
            </a:pPr>
            <a:r>
              <a:t>B:共享</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C:虚拟设备</a:t>
            </a:r>
          </a:p>
          <a:p>
            <a:pPr algn="just">
              <a:lnSpc>
                <a:spcPct val="120000"/>
              </a:lnSpc>
              <a:defRPr sz="4800">
                <a:latin typeface="Lantinghei SC Extralight"/>
                <a:ea typeface="Lantinghei SC Extralight"/>
                <a:cs typeface="Lantinghei SC Extralight"/>
                <a:sym typeface="Lantinghei SC Extralight"/>
              </a:defRPr>
            </a:pPr>
            <a:r>
              <a:t>D:互斥</a:t>
            </a:r>
          </a:p>
        </p:txBody>
      </p:sp>
      <p:sp>
        <p:nvSpPr>
          <p:cNvPr id="181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11"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103073975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51"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52"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53"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54"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55"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56"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extLst>
      <p:ext uri="{BB962C8B-B14F-4D97-AF65-F5344CB8AC3E}">
        <p14:creationId xmlns:p14="http://schemas.microsoft.com/office/powerpoint/2010/main" val="41935305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1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815" name="简述SPOOLing系统的优点。"/>
          <p:cNvSpPr/>
          <p:nvPr/>
        </p:nvSpPr>
        <p:spPr>
          <a:xfrm>
            <a:off x="1516176" y="372764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简述SPOOLing系统的优点。</a:t>
            </a:r>
          </a:p>
        </p:txBody>
      </p:sp>
      <p:sp>
        <p:nvSpPr>
          <p:cNvPr id="181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17"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203994877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2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821" name="简述SPOOLing系统的优点。"/>
          <p:cNvSpPr/>
          <p:nvPr/>
        </p:nvSpPr>
        <p:spPr>
          <a:xfrm>
            <a:off x="1516176" y="3727645"/>
            <a:ext cx="2135164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简述SPOOLing系统的优点。</a:t>
            </a:r>
          </a:p>
        </p:txBody>
      </p:sp>
      <p:sp>
        <p:nvSpPr>
          <p:cNvPr id="182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23"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824" name="（1） 提高了I/O速度…"/>
          <p:cNvSpPr/>
          <p:nvPr/>
        </p:nvSpPr>
        <p:spPr>
          <a:xfrm>
            <a:off x="1304621" y="5279555"/>
            <a:ext cx="9561831" cy="294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pPr>
            <a:r>
              <a:t>（1）	提高了</a:t>
            </a:r>
            <a:r>
              <a:rPr>
                <a:latin typeface="Helvetica"/>
                <a:ea typeface="Helvetica"/>
                <a:cs typeface="Helvetica"/>
                <a:sym typeface="Helvetica"/>
              </a:rPr>
              <a:t>I/O速度</a:t>
            </a:r>
          </a:p>
          <a:p>
            <a:pPr algn="l">
              <a:lnSpc>
                <a:spcPct val="110000"/>
              </a:lnSpc>
            </a:pPr>
            <a:r>
              <a:t>（2）	将</a:t>
            </a:r>
            <a:r>
              <a:rPr>
                <a:latin typeface="Helvetica"/>
                <a:ea typeface="Helvetica"/>
                <a:cs typeface="Helvetica"/>
                <a:sym typeface="Helvetica"/>
              </a:rPr>
              <a:t>独占</a:t>
            </a:r>
            <a:r>
              <a:t>设备改造为</a:t>
            </a:r>
            <a:r>
              <a:rPr>
                <a:latin typeface="Helvetica"/>
                <a:ea typeface="Helvetica"/>
                <a:cs typeface="Helvetica"/>
                <a:sym typeface="Helvetica"/>
              </a:rPr>
              <a:t>共享</a:t>
            </a:r>
            <a:r>
              <a:t>设备</a:t>
            </a:r>
          </a:p>
          <a:p>
            <a:pPr algn="l">
              <a:lnSpc>
                <a:spcPct val="110000"/>
              </a:lnSpc>
            </a:pPr>
            <a:r>
              <a:t>（3）	实现了</a:t>
            </a:r>
            <a:r>
              <a:rPr>
                <a:latin typeface="Helvetica"/>
                <a:ea typeface="Helvetica"/>
                <a:cs typeface="Helvetica"/>
                <a:sym typeface="Helvetica"/>
              </a:rPr>
              <a:t>虚拟设备</a:t>
            </a:r>
            <a:r>
              <a:t>功能</a:t>
            </a:r>
          </a:p>
        </p:txBody>
      </p:sp>
      <p:sp>
        <p:nvSpPr>
          <p:cNvPr id="8"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spTree>
    <p:extLst>
      <p:ext uri="{BB962C8B-B14F-4D97-AF65-F5344CB8AC3E}">
        <p14:creationId xmlns:p14="http://schemas.microsoft.com/office/powerpoint/2010/main" val="84265387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2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828"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1829"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1830"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183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32"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1833"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1834"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
        <p:nvSpPr>
          <p:cNvPr id="1835" name="设备分配中的数据结构"/>
          <p:cNvSpPr/>
          <p:nvPr/>
        </p:nvSpPr>
        <p:spPr>
          <a:xfrm>
            <a:off x="15678238" y="5386524"/>
            <a:ext cx="6416800"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设备分配中的数据结构</a:t>
            </a:r>
          </a:p>
        </p:txBody>
      </p:sp>
      <p:sp>
        <p:nvSpPr>
          <p:cNvPr id="1836" name="设备分配"/>
          <p:cNvSpPr/>
          <p:nvPr/>
        </p:nvSpPr>
        <p:spPr>
          <a:xfrm>
            <a:off x="15678238" y="6290837"/>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设备分配</a:t>
            </a:r>
          </a:p>
        </p:txBody>
      </p:sp>
      <p:sp>
        <p:nvSpPr>
          <p:cNvPr id="1837" name="线条"/>
          <p:cNvSpPr/>
          <p:nvPr/>
        </p:nvSpPr>
        <p:spPr>
          <a:xfrm flipV="1">
            <a:off x="15389677" y="5685768"/>
            <a:ext cx="1" cy="3122080"/>
          </a:xfrm>
          <a:prstGeom prst="line">
            <a:avLst/>
          </a:prstGeom>
          <a:ln w="38100">
            <a:solidFill>
              <a:srgbClr val="000000"/>
            </a:solidFill>
            <a:miter lim="400000"/>
          </a:ln>
        </p:spPr>
        <p:txBody>
          <a:bodyPr lIns="50800" tIns="50800" rIns="50800" bIns="50800" anchor="ctr"/>
          <a:lstStyle/>
          <a:p>
            <a:pPr>
              <a:defRPr sz="3200"/>
            </a:pPr>
            <a:endParaRPr/>
          </a:p>
        </p:txBody>
      </p:sp>
      <p:sp>
        <p:nvSpPr>
          <p:cNvPr id="1838" name="线条"/>
          <p:cNvSpPr/>
          <p:nvPr/>
        </p:nvSpPr>
        <p:spPr>
          <a:xfrm>
            <a:off x="14853947" y="7282964"/>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1839" name="设备独立性"/>
          <p:cNvSpPr/>
          <p:nvPr/>
        </p:nvSpPr>
        <p:spPr>
          <a:xfrm>
            <a:off x="15678238" y="7170124"/>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设备独立性</a:t>
            </a:r>
          </a:p>
        </p:txBody>
      </p:sp>
      <p:sp>
        <p:nvSpPr>
          <p:cNvPr id="1840" name="SPOOLing技术"/>
          <p:cNvSpPr/>
          <p:nvPr/>
        </p:nvSpPr>
        <p:spPr>
          <a:xfrm>
            <a:off x="15678238" y="8075854"/>
            <a:ext cx="5305476"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SPOOLing技术</a:t>
            </a:r>
          </a:p>
        </p:txBody>
      </p:sp>
    </p:spTree>
    <p:extLst>
      <p:ext uri="{BB962C8B-B14F-4D97-AF65-F5344CB8AC3E}">
        <p14:creationId xmlns:p14="http://schemas.microsoft.com/office/powerpoint/2010/main" val="197654242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3"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74"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75"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7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7"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78" name="5 I/O软件原理"/>
          <p:cNvSpPr/>
          <p:nvPr/>
        </p:nvSpPr>
        <p:spPr>
          <a:xfrm>
            <a:off x="9783929" y="7837747"/>
            <a:ext cx="5346014"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5 I/O软件原理</a:t>
            </a:r>
          </a:p>
        </p:txBody>
      </p:sp>
      <p:sp>
        <p:nvSpPr>
          <p:cNvPr id="79"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98"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99" name="输入输出软件的总体目标是将软件组织成一种层次结构…"/>
          <p:cNvSpPr/>
          <p:nvPr/>
        </p:nvSpPr>
        <p:spPr>
          <a:xfrm>
            <a:off x="1198553" y="2151257"/>
            <a:ext cx="14913769" cy="2951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rPr dirty="0"/>
              <a:t>输入输出软件的总体目标是</a:t>
            </a:r>
            <a:r>
              <a:rPr dirty="0">
                <a:solidFill>
                  <a:schemeClr val="accent5"/>
                </a:solidFill>
              </a:rPr>
              <a:t>将软件组织成一种</a:t>
            </a:r>
            <a:r>
              <a:rPr dirty="0">
                <a:solidFill>
                  <a:schemeClr val="accent5"/>
                </a:solidFill>
                <a:latin typeface="Lantinghei SC Demibold"/>
                <a:ea typeface="Lantinghei SC Demibold"/>
                <a:cs typeface="Lantinghei SC Demibold"/>
                <a:sym typeface="Lantinghei SC Demibold"/>
              </a:rPr>
              <a:t>层次</a:t>
            </a:r>
            <a:r>
              <a:rPr dirty="0">
                <a:solidFill>
                  <a:schemeClr val="accent5"/>
                </a:solidFill>
              </a:rPr>
              <a:t>结构</a:t>
            </a:r>
          </a:p>
          <a:p>
            <a:pPr algn="just">
              <a:lnSpc>
                <a:spcPct val="120000"/>
              </a:lnSpc>
              <a:defRPr sz="4800">
                <a:latin typeface="Lantinghei SC Extralight"/>
                <a:ea typeface="Lantinghei SC Extralight"/>
                <a:cs typeface="Lantinghei SC Extralight"/>
                <a:sym typeface="Lantinghei SC Extralight"/>
              </a:defRPr>
            </a:pPr>
            <a:r>
              <a:rPr dirty="0">
                <a:solidFill>
                  <a:schemeClr val="accent5"/>
                </a:solidFill>
              </a:rPr>
              <a:t>低层软件</a:t>
            </a:r>
            <a:r>
              <a:rPr dirty="0"/>
              <a:t>用来屏蔽硬件的具体细节</a:t>
            </a:r>
          </a:p>
          <a:p>
            <a:pPr algn="just">
              <a:lnSpc>
                <a:spcPct val="120000"/>
              </a:lnSpc>
              <a:defRPr sz="4800">
                <a:latin typeface="Lantinghei SC Extralight"/>
                <a:ea typeface="Lantinghei SC Extralight"/>
                <a:cs typeface="Lantinghei SC Extralight"/>
                <a:sym typeface="Lantinghei SC Extralight"/>
              </a:defRPr>
            </a:pPr>
            <a:r>
              <a:rPr dirty="0">
                <a:solidFill>
                  <a:schemeClr val="accent5"/>
                </a:solidFill>
              </a:rPr>
              <a:t>高层软件</a:t>
            </a:r>
            <a:r>
              <a:rPr dirty="0"/>
              <a:t>则主要是为用户提供一个简洁、规范的界面</a:t>
            </a:r>
          </a:p>
        </p:txBody>
      </p:sp>
      <p:sp>
        <p:nvSpPr>
          <p:cNvPr id="100" name="I/O软件原理"/>
          <p:cNvSpPr/>
          <p:nvPr/>
        </p:nvSpPr>
        <p:spPr>
          <a:xfrm>
            <a:off x="536504" y="725487"/>
            <a:ext cx="3527884"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800" b="1">
                <a:latin typeface="华文细黑"/>
                <a:ea typeface="华文细黑"/>
                <a:cs typeface="华文细黑"/>
                <a:sym typeface="华文细黑"/>
              </a:defRPr>
            </a:lvl1pPr>
          </a:lstStyle>
          <a:p>
            <a:r>
              <a:t>I/O软件原理</a:t>
            </a:r>
          </a:p>
        </p:txBody>
      </p:sp>
      <p:sp>
        <p:nvSpPr>
          <p:cNvPr id="8" name="6.5.1 一、设备管理软件的功能"/>
          <p:cNvSpPr/>
          <p:nvPr/>
        </p:nvSpPr>
        <p:spPr>
          <a:xfrm>
            <a:off x="33917" y="13025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400">
                <a:solidFill>
                  <a:schemeClr val="bg2"/>
                </a:solidFill>
                <a:latin typeface="SimSun" charset="-122"/>
                <a:ea typeface="SimSun" charset="-122"/>
                <a:cs typeface="SimSun" charset="-122"/>
              </a:rPr>
              <a:t>6.5.0</a:t>
            </a:r>
            <a:r>
              <a:rPr lang="zh-CN" altLang="en-US" sz="2400" dirty="0">
                <a:solidFill>
                  <a:schemeClr val="bg2"/>
                </a:solidFill>
                <a:latin typeface="SimSun" charset="-122"/>
                <a:ea typeface="SimSun" charset="-122"/>
                <a:cs typeface="SimSun" charset="-122"/>
              </a:rPr>
              <a:t>零、</a:t>
            </a:r>
            <a:r>
              <a:rPr lang="en-US" altLang="zh-CN" sz="2400" dirty="0">
                <a:solidFill>
                  <a:schemeClr val="bg2"/>
                </a:solidFill>
                <a:latin typeface="SimSun" charset="-122"/>
                <a:ea typeface="SimSun" charset="-122"/>
                <a:cs typeface="SimSun" charset="-122"/>
              </a:rPr>
              <a:t>I/O</a:t>
            </a:r>
            <a:r>
              <a:rPr lang="zh-CN" altLang="en-US" sz="2400" dirty="0">
                <a:solidFill>
                  <a:schemeClr val="bg2"/>
                </a:solidFill>
                <a:latin typeface="SimSun" charset="-122"/>
                <a:ea typeface="SimSun" charset="-122"/>
                <a:cs typeface="SimSun" charset="-122"/>
              </a:rPr>
              <a:t>软件原理</a:t>
            </a:r>
            <a:endParaRPr sz="2400" dirty="0">
              <a:solidFill>
                <a:schemeClr val="bg2"/>
              </a:solidFill>
              <a:latin typeface="SimSun" charset="-122"/>
              <a:ea typeface="SimSun" charset="-122"/>
              <a:cs typeface="SimSun"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3"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05"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06" name="输入输出软件的总体目标是将软件组织成一种层次结构…"/>
          <p:cNvSpPr/>
          <p:nvPr/>
        </p:nvSpPr>
        <p:spPr>
          <a:xfrm>
            <a:off x="1198553" y="2151257"/>
            <a:ext cx="14913769" cy="29514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输入输出软件的总体目标是</a:t>
            </a:r>
            <a:r>
              <a:rPr>
                <a:solidFill>
                  <a:schemeClr val="accent5"/>
                </a:solidFill>
              </a:rPr>
              <a:t>将软件组织成一种</a:t>
            </a:r>
            <a:r>
              <a:rPr>
                <a:solidFill>
                  <a:schemeClr val="accent5"/>
                </a:solidFill>
                <a:latin typeface="Lantinghei SC Demibold"/>
                <a:ea typeface="Lantinghei SC Demibold"/>
                <a:cs typeface="Lantinghei SC Demibold"/>
                <a:sym typeface="Lantinghei SC Demibold"/>
              </a:rPr>
              <a:t>层次</a:t>
            </a:r>
            <a:r>
              <a:rPr>
                <a:solidFill>
                  <a:schemeClr val="accent5"/>
                </a:solidFill>
              </a:rPr>
              <a:t>结构</a:t>
            </a:r>
          </a:p>
          <a:p>
            <a:pPr algn="just">
              <a:lnSpc>
                <a:spcPct val="120000"/>
              </a:lnSpc>
              <a:defRPr sz="4800">
                <a:latin typeface="Lantinghei SC Extralight"/>
                <a:ea typeface="Lantinghei SC Extralight"/>
                <a:cs typeface="Lantinghei SC Extralight"/>
                <a:sym typeface="Lantinghei SC Extralight"/>
              </a:defRPr>
            </a:pPr>
            <a:r>
              <a:rPr>
                <a:solidFill>
                  <a:schemeClr val="accent5"/>
                </a:solidFill>
              </a:rPr>
              <a:t>低层软件</a:t>
            </a:r>
            <a:r>
              <a:t>用来屏蔽硬件的具体细节</a:t>
            </a:r>
          </a:p>
          <a:p>
            <a:pPr algn="just">
              <a:lnSpc>
                <a:spcPct val="120000"/>
              </a:lnSpc>
              <a:defRPr sz="4800">
                <a:latin typeface="Lantinghei SC Extralight"/>
                <a:ea typeface="Lantinghei SC Extralight"/>
                <a:cs typeface="Lantinghei SC Extralight"/>
                <a:sym typeface="Lantinghei SC Extralight"/>
              </a:defRPr>
            </a:pPr>
            <a:r>
              <a:rPr>
                <a:solidFill>
                  <a:schemeClr val="accent5"/>
                </a:solidFill>
              </a:rPr>
              <a:t>高层软件</a:t>
            </a:r>
            <a:r>
              <a:t>则主要是为用户提供一个简洁、规范的界面</a:t>
            </a:r>
          </a:p>
        </p:txBody>
      </p:sp>
      <p:sp>
        <p:nvSpPr>
          <p:cNvPr id="107" name="I/O软件原理"/>
          <p:cNvSpPr/>
          <p:nvPr/>
        </p:nvSpPr>
        <p:spPr>
          <a:xfrm>
            <a:off x="536504" y="725487"/>
            <a:ext cx="3527884" cy="75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800" b="1">
                <a:latin typeface="华文细黑"/>
                <a:ea typeface="华文细黑"/>
                <a:cs typeface="华文细黑"/>
                <a:sym typeface="华文细黑"/>
              </a:defRPr>
            </a:lvl1pPr>
          </a:lstStyle>
          <a:p>
            <a:r>
              <a:t>I/O软件原理</a:t>
            </a:r>
          </a:p>
        </p:txBody>
      </p:sp>
      <p:sp>
        <p:nvSpPr>
          <p:cNvPr id="108" name="设备管理的4个层次："/>
          <p:cNvSpPr/>
          <p:nvPr/>
        </p:nvSpPr>
        <p:spPr>
          <a:xfrm>
            <a:off x="1198553" y="5776033"/>
            <a:ext cx="5974557"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设备管理的4个层次：</a:t>
            </a:r>
          </a:p>
        </p:txBody>
      </p:sp>
      <p:sp>
        <p:nvSpPr>
          <p:cNvPr id="109" name="用户层软件"/>
          <p:cNvSpPr/>
          <p:nvPr/>
        </p:nvSpPr>
        <p:spPr>
          <a:xfrm>
            <a:off x="1198553" y="7226148"/>
            <a:ext cx="3162301" cy="9398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用户层软件</a:t>
            </a:r>
          </a:p>
        </p:txBody>
      </p:sp>
      <p:sp>
        <p:nvSpPr>
          <p:cNvPr id="110" name="与设备无关的软件层"/>
          <p:cNvSpPr/>
          <p:nvPr/>
        </p:nvSpPr>
        <p:spPr>
          <a:xfrm>
            <a:off x="1198553" y="8715926"/>
            <a:ext cx="5600701" cy="9398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与设备无关的软件层</a:t>
            </a:r>
          </a:p>
        </p:txBody>
      </p:sp>
      <p:sp>
        <p:nvSpPr>
          <p:cNvPr id="111" name="设备驱动程序"/>
          <p:cNvSpPr/>
          <p:nvPr/>
        </p:nvSpPr>
        <p:spPr>
          <a:xfrm>
            <a:off x="1198553" y="10205704"/>
            <a:ext cx="3771901" cy="9398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rPr dirty="0"/>
              <a:t>设备驱动程序</a:t>
            </a:r>
          </a:p>
        </p:txBody>
      </p:sp>
      <p:sp>
        <p:nvSpPr>
          <p:cNvPr id="112" name="中断处理程序（底层）"/>
          <p:cNvSpPr/>
          <p:nvPr/>
        </p:nvSpPr>
        <p:spPr>
          <a:xfrm>
            <a:off x="1198553" y="11695483"/>
            <a:ext cx="6210301" cy="9398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rPr dirty="0"/>
              <a:t>中断处理程序（底层）</a:t>
            </a:r>
          </a:p>
        </p:txBody>
      </p:sp>
      <p:sp>
        <p:nvSpPr>
          <p:cNvPr id="113" name="与硬件关系最密切，包括设备服务程序和中断处理程序"/>
          <p:cNvSpPr/>
          <p:nvPr/>
        </p:nvSpPr>
        <p:spPr>
          <a:xfrm>
            <a:off x="5292111" y="10266581"/>
            <a:ext cx="4719241" cy="933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120000"/>
              </a:lnSpc>
              <a:defRPr sz="4500"/>
            </a:pPr>
            <a:r>
              <a:rPr dirty="0" smtClean="0"/>
              <a:t>与硬件关系最密切</a:t>
            </a:r>
            <a:endParaRPr dirty="0">
              <a:latin typeface="Helvetica"/>
              <a:ea typeface="Helvetica"/>
              <a:cs typeface="Helvetica"/>
              <a:sym typeface="Helvetica"/>
            </a:endParaRPr>
          </a:p>
        </p:txBody>
      </p:sp>
      <p:sp>
        <p:nvSpPr>
          <p:cNvPr id="114" name="完成设备命名、设备分配、设备独立性和缓冲管理等功能"/>
          <p:cNvSpPr/>
          <p:nvPr/>
        </p:nvSpPr>
        <p:spPr>
          <a:xfrm>
            <a:off x="7439044" y="8734976"/>
            <a:ext cx="1440180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120000"/>
              </a:lnSpc>
              <a:defRPr sz="4500"/>
            </a:pPr>
            <a:r>
              <a:rPr dirty="0"/>
              <a:t>完成</a:t>
            </a:r>
            <a:r>
              <a:rPr dirty="0">
                <a:latin typeface="Helvetica"/>
                <a:ea typeface="Helvetica"/>
                <a:cs typeface="Helvetica"/>
                <a:sym typeface="Helvetica"/>
              </a:rPr>
              <a:t>设备命名</a:t>
            </a:r>
            <a:r>
              <a:rPr dirty="0"/>
              <a:t>、</a:t>
            </a:r>
            <a:r>
              <a:rPr dirty="0">
                <a:latin typeface="Helvetica"/>
                <a:ea typeface="Helvetica"/>
                <a:cs typeface="Helvetica"/>
                <a:sym typeface="Helvetica"/>
              </a:rPr>
              <a:t>设备分配</a:t>
            </a:r>
            <a:r>
              <a:rPr dirty="0"/>
              <a:t>、</a:t>
            </a:r>
            <a:r>
              <a:rPr dirty="0">
                <a:latin typeface="Helvetica"/>
                <a:ea typeface="Helvetica"/>
                <a:cs typeface="Helvetica"/>
                <a:sym typeface="Helvetica"/>
              </a:rPr>
              <a:t>设备独立性</a:t>
            </a:r>
            <a:r>
              <a:rPr dirty="0"/>
              <a:t>和</a:t>
            </a:r>
            <a:r>
              <a:rPr dirty="0">
                <a:latin typeface="Helvetica"/>
                <a:ea typeface="Helvetica"/>
                <a:cs typeface="Helvetica"/>
                <a:sym typeface="Helvetica"/>
              </a:rPr>
              <a:t>缓冲管理</a:t>
            </a:r>
            <a:r>
              <a:rPr dirty="0"/>
              <a:t>等功能</a:t>
            </a:r>
          </a:p>
        </p:txBody>
      </p:sp>
      <p:sp>
        <p:nvSpPr>
          <p:cNvPr id="115" name="向系统发出I/O请求，显示I/O操作的结果，提供用户与设备的接口"/>
          <p:cNvSpPr/>
          <p:nvPr/>
        </p:nvSpPr>
        <p:spPr>
          <a:xfrm>
            <a:off x="4991100" y="7203371"/>
            <a:ext cx="16497487"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lnSpc>
                <a:spcPct val="120000"/>
              </a:lnSpc>
              <a:defRPr sz="4500"/>
            </a:pPr>
            <a:r>
              <a:t>向系统</a:t>
            </a:r>
            <a:r>
              <a:rPr>
                <a:latin typeface="Helvetica"/>
                <a:ea typeface="Helvetica"/>
                <a:cs typeface="Helvetica"/>
                <a:sym typeface="Helvetica"/>
              </a:rPr>
              <a:t>发出I/O请求</a:t>
            </a:r>
            <a:r>
              <a:t>，显示</a:t>
            </a:r>
            <a:r>
              <a:rPr>
                <a:latin typeface="Helvetica"/>
                <a:ea typeface="Helvetica"/>
                <a:cs typeface="Helvetica"/>
                <a:sym typeface="Helvetica"/>
              </a:rPr>
              <a:t>I/O操作的结果</a:t>
            </a:r>
            <a:r>
              <a:t>，提供</a:t>
            </a:r>
            <a:r>
              <a:rPr>
                <a:latin typeface="Helvetica"/>
                <a:ea typeface="Helvetica"/>
                <a:cs typeface="Helvetica"/>
                <a:sym typeface="Helvetica"/>
              </a:rPr>
              <a:t>用户与设备的接口</a:t>
            </a:r>
          </a:p>
        </p:txBody>
      </p:sp>
      <p:sp>
        <p:nvSpPr>
          <p:cNvPr id="16" name="6.5.1 一、设备管理软件的功能"/>
          <p:cNvSpPr/>
          <p:nvPr/>
        </p:nvSpPr>
        <p:spPr>
          <a:xfrm>
            <a:off x="33917" y="13025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400">
                <a:solidFill>
                  <a:schemeClr val="bg2"/>
                </a:solidFill>
                <a:latin typeface="SimSun" charset="-122"/>
                <a:ea typeface="SimSun" charset="-122"/>
                <a:cs typeface="SimSun" charset="-122"/>
              </a:rPr>
              <a:t>6.5.0</a:t>
            </a:r>
            <a:r>
              <a:rPr lang="zh-CN" altLang="en-US" sz="2400" dirty="0">
                <a:solidFill>
                  <a:schemeClr val="bg2"/>
                </a:solidFill>
                <a:latin typeface="SimSun" charset="-122"/>
                <a:ea typeface="SimSun" charset="-122"/>
                <a:cs typeface="SimSun" charset="-122"/>
              </a:rPr>
              <a:t>零、</a:t>
            </a:r>
            <a:r>
              <a:rPr lang="en-US" altLang="zh-CN" sz="2400" dirty="0">
                <a:solidFill>
                  <a:schemeClr val="bg2"/>
                </a:solidFill>
                <a:latin typeface="SimSun" charset="-122"/>
                <a:ea typeface="SimSun" charset="-122"/>
                <a:cs typeface="SimSun" charset="-122"/>
              </a:rPr>
              <a:t>I/O</a:t>
            </a:r>
            <a:r>
              <a:rPr lang="zh-CN" altLang="en-US" sz="2400" dirty="0">
                <a:solidFill>
                  <a:schemeClr val="bg2"/>
                </a:solidFill>
                <a:latin typeface="SimSun" charset="-122"/>
                <a:ea typeface="SimSun" charset="-122"/>
                <a:cs typeface="SimSun" charset="-122"/>
              </a:rPr>
              <a:t>软件原理</a:t>
            </a:r>
            <a:endParaRPr sz="2400" dirty="0">
              <a:solidFill>
                <a:schemeClr val="bg2"/>
              </a:solidFill>
              <a:latin typeface="SimSun" charset="-122"/>
              <a:ea typeface="SimSun" charset="-122"/>
              <a:cs typeface="SimSun"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1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20"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21" name="设备管理软件的功能"/>
          <p:cNvSpPr/>
          <p:nvPr/>
        </p:nvSpPr>
        <p:spPr>
          <a:xfrm>
            <a:off x="1050679" y="2119911"/>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设备管理软件的功能</a:t>
            </a:r>
          </a:p>
        </p:txBody>
      </p:sp>
      <p:sp>
        <p:nvSpPr>
          <p:cNvPr id="122" name="设备驱动程序"/>
          <p:cNvSpPr/>
          <p:nvPr/>
        </p:nvSpPr>
        <p:spPr>
          <a:xfrm>
            <a:off x="1050679" y="7450369"/>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设备驱动程序</a:t>
            </a:r>
          </a:p>
        </p:txBody>
      </p:sp>
      <p:sp>
        <p:nvSpPr>
          <p:cNvPr id="123" name="与硬件无关的I/O软件"/>
          <p:cNvSpPr/>
          <p:nvPr/>
        </p:nvSpPr>
        <p:spPr>
          <a:xfrm>
            <a:off x="1050679" y="10115598"/>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与硬件无关的I/O软件</a:t>
            </a:r>
          </a:p>
        </p:txBody>
      </p:sp>
      <p:sp>
        <p:nvSpPr>
          <p:cNvPr id="124" name="中断处理程序"/>
          <p:cNvSpPr/>
          <p:nvPr/>
        </p:nvSpPr>
        <p:spPr>
          <a:xfrm>
            <a:off x="1050679" y="4785140"/>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中断处理程序</a:t>
            </a:r>
          </a:p>
        </p:txBody>
      </p:sp>
      <p:sp>
        <p:nvSpPr>
          <p:cNvPr id="10" name="6.5.1 一、设备管理软件的功能"/>
          <p:cNvSpPr/>
          <p:nvPr/>
        </p:nvSpPr>
        <p:spPr>
          <a:xfrm>
            <a:off x="33917" y="13025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400">
                <a:solidFill>
                  <a:schemeClr val="bg2"/>
                </a:solidFill>
                <a:latin typeface="SimSun" charset="-122"/>
                <a:ea typeface="SimSun" charset="-122"/>
                <a:cs typeface="SimSun" charset="-122"/>
              </a:rPr>
              <a:t>6.5.0</a:t>
            </a:r>
            <a:r>
              <a:rPr lang="zh-CN" altLang="en-US" sz="2400" dirty="0">
                <a:solidFill>
                  <a:schemeClr val="bg2"/>
                </a:solidFill>
                <a:latin typeface="SimSun" charset="-122"/>
                <a:ea typeface="SimSun" charset="-122"/>
                <a:cs typeface="SimSun" charset="-122"/>
              </a:rPr>
              <a:t>零、</a:t>
            </a:r>
            <a:r>
              <a:rPr lang="en-US" altLang="zh-CN" sz="2400" dirty="0">
                <a:solidFill>
                  <a:schemeClr val="bg2"/>
                </a:solidFill>
                <a:latin typeface="SimSun" charset="-122"/>
                <a:ea typeface="SimSun" charset="-122"/>
                <a:cs typeface="SimSun" charset="-122"/>
              </a:rPr>
              <a:t>I/O</a:t>
            </a:r>
            <a:r>
              <a:rPr lang="zh-CN" altLang="en-US" sz="2400" dirty="0">
                <a:solidFill>
                  <a:schemeClr val="bg2"/>
                </a:solidFill>
                <a:latin typeface="SimSun" charset="-122"/>
                <a:ea typeface="SimSun" charset="-122"/>
                <a:cs typeface="SimSun" charset="-122"/>
              </a:rPr>
              <a:t>软件原理</a:t>
            </a:r>
            <a:endParaRPr sz="2400"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155686752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29"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30" name="设备管理软件的功能"/>
          <p:cNvSpPr/>
          <p:nvPr/>
        </p:nvSpPr>
        <p:spPr>
          <a:xfrm>
            <a:off x="1050679" y="2119911"/>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设备管理软件的功能</a:t>
            </a:r>
          </a:p>
        </p:txBody>
      </p:sp>
      <p:sp>
        <p:nvSpPr>
          <p:cNvPr id="131" name="设备驱动程序"/>
          <p:cNvSpPr/>
          <p:nvPr/>
        </p:nvSpPr>
        <p:spPr>
          <a:xfrm>
            <a:off x="1050679" y="7450369"/>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设备驱动程序</a:t>
            </a:r>
          </a:p>
        </p:txBody>
      </p:sp>
      <p:sp>
        <p:nvSpPr>
          <p:cNvPr id="132" name="与硬件无关的I/O软件"/>
          <p:cNvSpPr/>
          <p:nvPr/>
        </p:nvSpPr>
        <p:spPr>
          <a:xfrm>
            <a:off x="1050679" y="10115598"/>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与硬件无关的I/O软件</a:t>
            </a:r>
          </a:p>
        </p:txBody>
      </p:sp>
      <p:sp>
        <p:nvSpPr>
          <p:cNvPr id="133" name="中断处理程序"/>
          <p:cNvSpPr/>
          <p:nvPr/>
        </p:nvSpPr>
        <p:spPr>
          <a:xfrm>
            <a:off x="1050679" y="4785140"/>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中断处理程序</a:t>
            </a:r>
          </a:p>
        </p:txBody>
      </p:sp>
      <p:sp>
        <p:nvSpPr>
          <p:cNvPr id="134" name="箭头"/>
          <p:cNvSpPr/>
          <p:nvPr/>
        </p:nvSpPr>
        <p:spPr>
          <a:xfrm>
            <a:off x="8010225" y="2071201"/>
            <a:ext cx="1575308"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1" name="6.5.1 一、设备管理软件的功能"/>
          <p:cNvSpPr/>
          <p:nvPr/>
        </p:nvSpPr>
        <p:spPr>
          <a:xfrm>
            <a:off x="33917" y="130252"/>
            <a:ext cx="3180358"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400">
                <a:solidFill>
                  <a:schemeClr val="bg2"/>
                </a:solidFill>
                <a:latin typeface="SimSun" charset="-122"/>
                <a:ea typeface="SimSun" charset="-122"/>
                <a:cs typeface="SimSun" charset="-122"/>
              </a:rPr>
              <a:t>6.5.0</a:t>
            </a:r>
            <a:r>
              <a:rPr lang="zh-CN" altLang="en-US" sz="2400" dirty="0">
                <a:solidFill>
                  <a:schemeClr val="bg2"/>
                </a:solidFill>
                <a:latin typeface="SimSun" charset="-122"/>
                <a:ea typeface="SimSun" charset="-122"/>
                <a:cs typeface="SimSun" charset="-122"/>
              </a:rPr>
              <a:t>零、</a:t>
            </a:r>
            <a:r>
              <a:rPr lang="en-US" altLang="zh-CN" sz="2400" dirty="0">
                <a:solidFill>
                  <a:schemeClr val="bg2"/>
                </a:solidFill>
                <a:latin typeface="SimSun" charset="-122"/>
                <a:ea typeface="SimSun" charset="-122"/>
                <a:cs typeface="SimSun" charset="-122"/>
              </a:rPr>
              <a:t>I/O</a:t>
            </a:r>
            <a:r>
              <a:rPr lang="zh-CN" altLang="en-US" sz="2400" dirty="0">
                <a:solidFill>
                  <a:schemeClr val="bg2"/>
                </a:solidFill>
                <a:latin typeface="SimSun" charset="-122"/>
                <a:ea typeface="SimSun" charset="-122"/>
                <a:cs typeface="SimSun" charset="-122"/>
              </a:rPr>
              <a:t>软件原理</a:t>
            </a:r>
            <a:endParaRPr sz="2400"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133167039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39"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41" name="（1） 实现I/O设备的独立性…"/>
          <p:cNvSpPr/>
          <p:nvPr/>
        </p:nvSpPr>
        <p:spPr>
          <a:xfrm>
            <a:off x="1174638" y="3238973"/>
            <a:ext cx="7753726" cy="70275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a:latin typeface="Helvetica"/>
                <a:ea typeface="Helvetica"/>
                <a:cs typeface="Helvetica"/>
                <a:sym typeface="Helvetica"/>
              </a:defRPr>
            </a:pPr>
            <a:r>
              <a:rPr dirty="0"/>
              <a:t>（1）	实现I/O</a:t>
            </a:r>
            <a:r>
              <a:rPr dirty="0">
                <a:solidFill>
                  <a:srgbClr val="FF0000"/>
                </a:solidFill>
              </a:rPr>
              <a:t>设备的独立性</a:t>
            </a:r>
          </a:p>
          <a:p>
            <a:pPr algn="l">
              <a:lnSpc>
                <a:spcPct val="150000"/>
              </a:lnSpc>
              <a:defRPr>
                <a:latin typeface="Helvetica"/>
                <a:ea typeface="Helvetica"/>
                <a:cs typeface="Helvetica"/>
                <a:sym typeface="Helvetica"/>
              </a:defRPr>
            </a:pPr>
            <a:r>
              <a:rPr dirty="0"/>
              <a:t>（2）	</a:t>
            </a:r>
            <a:r>
              <a:rPr dirty="0">
                <a:solidFill>
                  <a:srgbClr val="FF0000"/>
                </a:solidFill>
              </a:rPr>
              <a:t>错误</a:t>
            </a:r>
            <a:r>
              <a:rPr dirty="0"/>
              <a:t>处理</a:t>
            </a:r>
          </a:p>
          <a:p>
            <a:pPr algn="l">
              <a:lnSpc>
                <a:spcPct val="150000"/>
              </a:lnSpc>
              <a:defRPr>
                <a:latin typeface="Helvetica"/>
                <a:ea typeface="Helvetica"/>
                <a:cs typeface="Helvetica"/>
                <a:sym typeface="Helvetica"/>
              </a:defRPr>
            </a:pPr>
            <a:r>
              <a:rPr dirty="0"/>
              <a:t>（3）	</a:t>
            </a:r>
            <a:r>
              <a:rPr dirty="0">
                <a:solidFill>
                  <a:srgbClr val="FF0000"/>
                </a:solidFill>
              </a:rPr>
              <a:t>异步</a:t>
            </a:r>
            <a:r>
              <a:rPr dirty="0"/>
              <a:t>传输</a:t>
            </a:r>
          </a:p>
          <a:p>
            <a:pPr algn="l">
              <a:lnSpc>
                <a:spcPct val="150000"/>
              </a:lnSpc>
              <a:defRPr>
                <a:latin typeface="Helvetica"/>
                <a:ea typeface="Helvetica"/>
                <a:cs typeface="Helvetica"/>
                <a:sym typeface="Helvetica"/>
              </a:defRPr>
            </a:pPr>
            <a:r>
              <a:rPr dirty="0"/>
              <a:t>（4）</a:t>
            </a:r>
            <a:r>
              <a:rPr dirty="0">
                <a:solidFill>
                  <a:srgbClr val="FF0000"/>
                </a:solidFill>
              </a:rPr>
              <a:t>缓冲</a:t>
            </a:r>
            <a:r>
              <a:rPr dirty="0"/>
              <a:t>管理</a:t>
            </a:r>
          </a:p>
          <a:p>
            <a:pPr algn="l">
              <a:lnSpc>
                <a:spcPct val="150000"/>
              </a:lnSpc>
              <a:defRPr>
                <a:latin typeface="Helvetica"/>
                <a:ea typeface="Helvetica"/>
                <a:cs typeface="Helvetica"/>
                <a:sym typeface="Helvetica"/>
              </a:defRPr>
            </a:pPr>
            <a:r>
              <a:rPr dirty="0"/>
              <a:t>（5）	设备的</a:t>
            </a:r>
            <a:r>
              <a:rPr dirty="0">
                <a:solidFill>
                  <a:srgbClr val="FF0000"/>
                </a:solidFill>
              </a:rPr>
              <a:t>分配和释放</a:t>
            </a:r>
          </a:p>
          <a:p>
            <a:pPr algn="l">
              <a:lnSpc>
                <a:spcPct val="150000"/>
              </a:lnSpc>
              <a:defRPr>
                <a:latin typeface="Helvetica"/>
                <a:ea typeface="Helvetica"/>
                <a:cs typeface="Helvetica"/>
                <a:sym typeface="Helvetica"/>
              </a:defRPr>
            </a:pPr>
            <a:r>
              <a:rPr dirty="0"/>
              <a:t>（6）	实现I/O</a:t>
            </a:r>
            <a:r>
              <a:rPr dirty="0">
                <a:solidFill>
                  <a:srgbClr val="FF0000"/>
                </a:solidFill>
              </a:rPr>
              <a:t>控制</a:t>
            </a:r>
            <a:r>
              <a:rPr dirty="0"/>
              <a:t>方式</a:t>
            </a:r>
          </a:p>
        </p:txBody>
      </p:sp>
      <p:sp>
        <p:nvSpPr>
          <p:cNvPr id="142" name="6.5.1 一、设备管理软件的功能"/>
          <p:cNvSpPr/>
          <p:nvPr/>
        </p:nvSpPr>
        <p:spPr>
          <a:xfrm>
            <a:off x="33917" y="130252"/>
            <a:ext cx="441146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6.5.1 一、设备管理软件的功能</a:t>
            </a:r>
          </a:p>
        </p:txBody>
      </p:sp>
      <p:sp>
        <p:nvSpPr>
          <p:cNvPr id="12" name="设备管理软件的功能"/>
          <p:cNvSpPr/>
          <p:nvPr/>
        </p:nvSpPr>
        <p:spPr>
          <a:xfrm>
            <a:off x="514190" y="548291"/>
            <a:ext cx="6148616" cy="1041401"/>
          </a:xfrm>
          <a:prstGeom prst="roundRect">
            <a:avLst>
              <a:gd name="adj" fmla="val 18293"/>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b="1">
                <a:solidFill>
                  <a:srgbClr val="FFFFFF"/>
                </a:solidFill>
                <a:latin typeface="Helvetica"/>
                <a:ea typeface="Helvetica"/>
                <a:cs typeface="Helvetica"/>
                <a:sym typeface="Helvetica"/>
              </a:defRPr>
            </a:lvl1pPr>
          </a:lstStyle>
          <a:p>
            <a:r>
              <a:t>设备管理软件的功能</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3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39"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42" name="6.5.1 一、设备管理软件的功能"/>
          <p:cNvSpPr/>
          <p:nvPr/>
        </p:nvSpPr>
        <p:spPr>
          <a:xfrm>
            <a:off x="33917" y="130252"/>
            <a:ext cx="441146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6.5.1 一、设备管理软件的功能</a:t>
            </a:r>
          </a:p>
        </p:txBody>
      </p:sp>
      <p:sp>
        <p:nvSpPr>
          <p:cNvPr id="10" name="（1） 实现I/O设备的独立性…"/>
          <p:cNvSpPr/>
          <p:nvPr/>
        </p:nvSpPr>
        <p:spPr>
          <a:xfrm>
            <a:off x="1617857" y="10652717"/>
            <a:ext cx="19487707" cy="12567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a:latin typeface="Helvetica"/>
                <a:ea typeface="Helvetica"/>
                <a:cs typeface="Helvetica"/>
                <a:sym typeface="Helvetica"/>
              </a:defRPr>
            </a:pPr>
            <a:r>
              <a:rPr lang="zh-CN" altLang="en-US" b="1" dirty="0" smtClean="0">
                <a:solidFill>
                  <a:srgbClr val="FF0000"/>
                </a:solidFill>
              </a:rPr>
              <a:t>独</a:t>
            </a:r>
            <a:r>
              <a:rPr lang="zh-CN" altLang="en-US" sz="4000" dirty="0" smtClean="0"/>
              <a:t>（立）</a:t>
            </a:r>
            <a:r>
              <a:rPr lang="zh-CN" altLang="en-US" b="1" dirty="0" smtClean="0">
                <a:solidFill>
                  <a:srgbClr val="FF0000"/>
                </a:solidFill>
              </a:rPr>
              <a:t>处</a:t>
            </a:r>
            <a:r>
              <a:rPr lang="zh-CN" altLang="en-US" sz="4000" dirty="0" smtClean="0"/>
              <a:t>（错误处理）</a:t>
            </a:r>
            <a:r>
              <a:rPr lang="zh-CN" altLang="en-US" b="1" dirty="0" smtClean="0">
                <a:solidFill>
                  <a:srgbClr val="FF0000"/>
                </a:solidFill>
              </a:rPr>
              <a:t>一</a:t>
            </a:r>
            <a:r>
              <a:rPr lang="zh-CN" altLang="en-US" sz="4000" dirty="0" smtClean="0"/>
              <a:t>（移步）</a:t>
            </a:r>
            <a:r>
              <a:rPr lang="zh-CN" altLang="en-US" b="1" dirty="0" smtClean="0">
                <a:solidFill>
                  <a:srgbClr val="FF0000"/>
                </a:solidFill>
              </a:rPr>
              <a:t>环</a:t>
            </a:r>
            <a:r>
              <a:rPr lang="zh-CN" altLang="en-US" sz="4000" dirty="0" smtClean="0"/>
              <a:t>（缓冲）</a:t>
            </a:r>
            <a:r>
              <a:rPr lang="zh-CN" altLang="en-US" b="1" dirty="0" smtClean="0">
                <a:solidFill>
                  <a:srgbClr val="FF0000"/>
                </a:solidFill>
              </a:rPr>
              <a:t>芬芳</a:t>
            </a:r>
            <a:r>
              <a:rPr lang="zh-CN" altLang="en-US" sz="4000" dirty="0" smtClean="0"/>
              <a:t>（分配释放）</a:t>
            </a:r>
            <a:r>
              <a:rPr lang="zh-CN" altLang="en-US" b="1" dirty="0" smtClean="0">
                <a:solidFill>
                  <a:srgbClr val="FF0000"/>
                </a:solidFill>
              </a:rPr>
              <a:t>空</a:t>
            </a:r>
            <a:r>
              <a:rPr lang="zh-CN" altLang="en-US" sz="4000" dirty="0" smtClean="0"/>
              <a:t>（</a:t>
            </a:r>
            <a:r>
              <a:rPr lang="en-US" altLang="zh-CN" sz="4000" dirty="0" smtClean="0"/>
              <a:t>Io</a:t>
            </a:r>
            <a:r>
              <a:rPr lang="zh-CN" altLang="en-US" sz="4000" dirty="0" smtClean="0"/>
              <a:t>控制）</a:t>
            </a:r>
            <a:endParaRPr lang="en-US" altLang="zh-CN" sz="4000" dirty="0" smtClean="0"/>
          </a:p>
        </p:txBody>
      </p:sp>
      <p:sp>
        <p:nvSpPr>
          <p:cNvPr id="11" name="（1） 实现I/O设备的独立性…"/>
          <p:cNvSpPr/>
          <p:nvPr/>
        </p:nvSpPr>
        <p:spPr>
          <a:xfrm>
            <a:off x="1174638" y="3238973"/>
            <a:ext cx="7753726" cy="70275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a:latin typeface="Helvetica"/>
                <a:ea typeface="Helvetica"/>
                <a:cs typeface="Helvetica"/>
                <a:sym typeface="Helvetica"/>
              </a:defRPr>
            </a:pPr>
            <a:r>
              <a:rPr dirty="0"/>
              <a:t>（1）	实现I/O</a:t>
            </a:r>
            <a:r>
              <a:rPr dirty="0">
                <a:solidFill>
                  <a:srgbClr val="FF0000"/>
                </a:solidFill>
              </a:rPr>
              <a:t>设备的独立性</a:t>
            </a:r>
          </a:p>
          <a:p>
            <a:pPr algn="l">
              <a:lnSpc>
                <a:spcPct val="150000"/>
              </a:lnSpc>
              <a:defRPr>
                <a:latin typeface="Helvetica"/>
                <a:ea typeface="Helvetica"/>
                <a:cs typeface="Helvetica"/>
                <a:sym typeface="Helvetica"/>
              </a:defRPr>
            </a:pPr>
            <a:r>
              <a:rPr dirty="0"/>
              <a:t>（2）	</a:t>
            </a:r>
            <a:r>
              <a:rPr dirty="0">
                <a:solidFill>
                  <a:srgbClr val="FF0000"/>
                </a:solidFill>
              </a:rPr>
              <a:t>错误</a:t>
            </a:r>
            <a:r>
              <a:rPr dirty="0"/>
              <a:t>处理</a:t>
            </a:r>
          </a:p>
          <a:p>
            <a:pPr algn="l">
              <a:lnSpc>
                <a:spcPct val="150000"/>
              </a:lnSpc>
              <a:defRPr>
                <a:latin typeface="Helvetica"/>
                <a:ea typeface="Helvetica"/>
                <a:cs typeface="Helvetica"/>
                <a:sym typeface="Helvetica"/>
              </a:defRPr>
            </a:pPr>
            <a:r>
              <a:rPr dirty="0"/>
              <a:t>（3）	</a:t>
            </a:r>
            <a:r>
              <a:rPr dirty="0">
                <a:solidFill>
                  <a:srgbClr val="FF0000"/>
                </a:solidFill>
              </a:rPr>
              <a:t>异步</a:t>
            </a:r>
            <a:r>
              <a:rPr dirty="0"/>
              <a:t>传输</a:t>
            </a:r>
          </a:p>
          <a:p>
            <a:pPr algn="l">
              <a:lnSpc>
                <a:spcPct val="150000"/>
              </a:lnSpc>
              <a:defRPr>
                <a:latin typeface="Helvetica"/>
                <a:ea typeface="Helvetica"/>
                <a:cs typeface="Helvetica"/>
                <a:sym typeface="Helvetica"/>
              </a:defRPr>
            </a:pPr>
            <a:r>
              <a:rPr dirty="0"/>
              <a:t>（4）</a:t>
            </a:r>
            <a:r>
              <a:rPr dirty="0">
                <a:solidFill>
                  <a:srgbClr val="FF0000"/>
                </a:solidFill>
              </a:rPr>
              <a:t>缓冲</a:t>
            </a:r>
            <a:r>
              <a:rPr dirty="0"/>
              <a:t>管理</a:t>
            </a:r>
          </a:p>
          <a:p>
            <a:pPr algn="l">
              <a:lnSpc>
                <a:spcPct val="150000"/>
              </a:lnSpc>
              <a:defRPr>
                <a:latin typeface="Helvetica"/>
                <a:ea typeface="Helvetica"/>
                <a:cs typeface="Helvetica"/>
                <a:sym typeface="Helvetica"/>
              </a:defRPr>
            </a:pPr>
            <a:r>
              <a:rPr dirty="0"/>
              <a:t>（5）	设备的</a:t>
            </a:r>
            <a:r>
              <a:rPr dirty="0">
                <a:solidFill>
                  <a:srgbClr val="FF0000"/>
                </a:solidFill>
              </a:rPr>
              <a:t>分配和释放</a:t>
            </a:r>
          </a:p>
          <a:p>
            <a:pPr algn="l">
              <a:lnSpc>
                <a:spcPct val="150000"/>
              </a:lnSpc>
              <a:defRPr>
                <a:latin typeface="Helvetica"/>
                <a:ea typeface="Helvetica"/>
                <a:cs typeface="Helvetica"/>
                <a:sym typeface="Helvetica"/>
              </a:defRPr>
            </a:pPr>
            <a:r>
              <a:rPr dirty="0"/>
              <a:t>（6）	实现I/O</a:t>
            </a:r>
            <a:r>
              <a:rPr dirty="0">
                <a:solidFill>
                  <a:srgbClr val="FF0000"/>
                </a:solidFill>
              </a:rPr>
              <a:t>控制</a:t>
            </a:r>
            <a:r>
              <a:rPr dirty="0"/>
              <a:t>方式</a:t>
            </a:r>
          </a:p>
        </p:txBody>
      </p:sp>
      <p:sp>
        <p:nvSpPr>
          <p:cNvPr id="12" name="设备管理软件的功能"/>
          <p:cNvSpPr/>
          <p:nvPr/>
        </p:nvSpPr>
        <p:spPr>
          <a:xfrm>
            <a:off x="514190" y="548291"/>
            <a:ext cx="6148616" cy="1041401"/>
          </a:xfrm>
          <a:prstGeom prst="roundRect">
            <a:avLst>
              <a:gd name="adj" fmla="val 18293"/>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b="1">
                <a:solidFill>
                  <a:srgbClr val="FFFFFF"/>
                </a:solidFill>
                <a:latin typeface="Helvetica"/>
                <a:ea typeface="Helvetica"/>
                <a:cs typeface="Helvetica"/>
                <a:sym typeface="Helvetica"/>
              </a:defRPr>
            </a:lvl1pPr>
          </a:lstStyle>
          <a:p>
            <a:r>
              <a:t>设备管理软件的功能</a:t>
            </a:r>
          </a:p>
        </p:txBody>
      </p:sp>
    </p:spTree>
    <p:extLst>
      <p:ext uri="{BB962C8B-B14F-4D97-AF65-F5344CB8AC3E}">
        <p14:creationId xmlns:p14="http://schemas.microsoft.com/office/powerpoint/2010/main" val="95105149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屏幕快照 2018-04-02 下午7.07.49.png" descr="屏幕快照 2018-04-02 下午7.07.49.png"/>
          <p:cNvPicPr>
            <a:picLocks noChangeAspect="1"/>
          </p:cNvPicPr>
          <p:nvPr/>
        </p:nvPicPr>
        <p:blipFill>
          <a:blip r:embed="rId2">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59"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60"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单选题        1分*20=20分</a:t>
            </a:r>
          </a:p>
        </p:txBody>
      </p:sp>
      <p:sp>
        <p:nvSpPr>
          <p:cNvPr id="61"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62"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简答题        4分*5=20分</a:t>
            </a:r>
          </a:p>
        </p:txBody>
      </p:sp>
      <p:sp>
        <p:nvSpPr>
          <p:cNvPr id="63"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extLst>
      <p:ext uri="{BB962C8B-B14F-4D97-AF65-F5344CB8AC3E}">
        <p14:creationId xmlns:p14="http://schemas.microsoft.com/office/powerpoint/2010/main" val="2538189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1" name="（）的作用是将发出I/O请求而被阻塞的进程唤醒。…"/>
          <p:cNvSpPr/>
          <p:nvPr/>
        </p:nvSpPr>
        <p:spPr>
          <a:xfrm>
            <a:off x="1516175" y="2861574"/>
            <a:ext cx="21351648" cy="27617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rPr lang="en-US" altLang="zh-CN" sz="4800" dirty="0" smtClean="0">
                <a:sym typeface="Lantinghei SC Extralight"/>
              </a:rPr>
              <a:t>1910</a:t>
            </a:r>
          </a:p>
          <a:p>
            <a:pPr algn="just">
              <a:lnSpc>
                <a:spcPct val="120000"/>
              </a:lnSpc>
              <a:defRPr sz="4800">
                <a:latin typeface="Lantinghei SC Extralight"/>
                <a:ea typeface="Lantinghei SC Extralight"/>
                <a:cs typeface="Lantinghei SC Extralight"/>
                <a:sym typeface="Lantinghei SC Extralight"/>
              </a:defRPr>
            </a:pPr>
            <a:r>
              <a:rPr lang="zh-CN" altLang="en-US" sz="4800" dirty="0" smtClean="0">
                <a:sym typeface="Lantinghei SC Extralight"/>
              </a:rPr>
              <a:t>操作系统</a:t>
            </a:r>
            <a:r>
              <a:rPr lang="zh-CN" altLang="en-US" sz="4800" dirty="0">
                <a:sym typeface="Lantinghei SC Extralight"/>
              </a:rPr>
              <a:t>中，设备管理软件的功能，除了实现</a:t>
            </a:r>
            <a:r>
              <a:rPr lang="en-US" altLang="zh-CN" sz="4800" dirty="0">
                <a:sym typeface="Lantinghei SC Extralight"/>
              </a:rPr>
              <a:t>I/O</a:t>
            </a:r>
            <a:r>
              <a:rPr lang="zh-CN" altLang="en-US" sz="4800" dirty="0">
                <a:sym typeface="Lantinghei SC Extralight"/>
              </a:rPr>
              <a:t>设备的独立性和错误处理外，其它功能还有哪些？</a:t>
            </a:r>
            <a:endParaRPr dirty="0"/>
          </a:p>
        </p:txBody>
      </p:sp>
      <p:sp>
        <p:nvSpPr>
          <p:cNvPr id="17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3"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8" name="6.5.3 三、设备驱动程序"/>
          <p:cNvSpPr/>
          <p:nvPr/>
        </p:nvSpPr>
        <p:spPr>
          <a:xfrm>
            <a:off x="110117" y="78211"/>
            <a:ext cx="1987724"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a:solidFill>
                  <a:schemeClr val="bg2"/>
                </a:solidFill>
                <a:latin typeface="SimSun" charset="-122"/>
                <a:ea typeface="SimSun" charset="-122"/>
                <a:cs typeface="SimSun" charset="-122"/>
              </a:rPr>
              <a:t>6.5.2</a:t>
            </a:r>
            <a:r>
              <a:rPr lang="zh-CN" altLang="en-US" sz="1400" dirty="0">
                <a:solidFill>
                  <a:schemeClr val="bg2"/>
                </a:solidFill>
                <a:latin typeface="SimSun" charset="-122"/>
                <a:ea typeface="SimSun" charset="-122"/>
                <a:cs typeface="SimSun" charset="-122"/>
              </a:rPr>
              <a:t>二、中断处理程序</a:t>
            </a:r>
            <a:endParaRPr sz="1400" dirty="0">
              <a:solidFill>
                <a:schemeClr val="bg2"/>
              </a:solidFill>
              <a:latin typeface="SimSun" charset="-122"/>
              <a:ea typeface="SimSun" charset="-122"/>
              <a:cs typeface="SimSun" charset="-122"/>
            </a:endParaRPr>
          </a:p>
        </p:txBody>
      </p:sp>
      <p:sp>
        <p:nvSpPr>
          <p:cNvPr id="9" name="6.5.1 一、设备管理软件的功能"/>
          <p:cNvSpPr/>
          <p:nvPr/>
        </p:nvSpPr>
        <p:spPr>
          <a:xfrm>
            <a:off x="33917" y="130252"/>
            <a:ext cx="441146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6.5.1 一、设备管理软件的功能</a:t>
            </a:r>
          </a:p>
        </p:txBody>
      </p:sp>
    </p:spTree>
    <p:extLst>
      <p:ext uri="{BB962C8B-B14F-4D97-AF65-F5344CB8AC3E}">
        <p14:creationId xmlns:p14="http://schemas.microsoft.com/office/powerpoint/2010/main" val="31327652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1" name="（）的作用是将发出I/O请求而被阻塞的进程唤醒。…"/>
          <p:cNvSpPr/>
          <p:nvPr/>
        </p:nvSpPr>
        <p:spPr>
          <a:xfrm>
            <a:off x="1516175" y="2861574"/>
            <a:ext cx="21351648" cy="27617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rPr lang="en-US" altLang="zh-CN" sz="4800" smtClean="0">
                <a:sym typeface="Lantinghei SC Extralight"/>
              </a:rPr>
              <a:t>1910</a:t>
            </a:r>
          </a:p>
          <a:p>
            <a:pPr algn="just">
              <a:lnSpc>
                <a:spcPct val="120000"/>
              </a:lnSpc>
              <a:defRPr sz="4800">
                <a:latin typeface="Lantinghei SC Extralight"/>
                <a:ea typeface="Lantinghei SC Extralight"/>
                <a:cs typeface="Lantinghei SC Extralight"/>
                <a:sym typeface="Lantinghei SC Extralight"/>
              </a:defRPr>
            </a:pPr>
            <a:r>
              <a:rPr lang="zh-CN" altLang="en-US" sz="4800" smtClean="0">
                <a:sym typeface="Lantinghei SC Extralight"/>
              </a:rPr>
              <a:t>操作系统</a:t>
            </a:r>
            <a:r>
              <a:rPr lang="zh-CN" altLang="en-US" sz="4800" dirty="0">
                <a:sym typeface="Lantinghei SC Extralight"/>
              </a:rPr>
              <a:t>中，设备管理软件的功能，除了实现</a:t>
            </a:r>
            <a:r>
              <a:rPr lang="en-US" altLang="zh-CN" sz="4800" dirty="0">
                <a:sym typeface="Lantinghei SC Extralight"/>
              </a:rPr>
              <a:t>I/O</a:t>
            </a:r>
            <a:r>
              <a:rPr lang="zh-CN" altLang="en-US" sz="4800" dirty="0">
                <a:sym typeface="Lantinghei SC Extralight"/>
              </a:rPr>
              <a:t>设备的独立性和错误处理外，其它功能还有哪些？</a:t>
            </a:r>
            <a:endParaRPr dirty="0"/>
          </a:p>
        </p:txBody>
      </p:sp>
      <p:sp>
        <p:nvSpPr>
          <p:cNvPr id="17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3"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8" name="6.5.3 三、设备驱动程序"/>
          <p:cNvSpPr/>
          <p:nvPr/>
        </p:nvSpPr>
        <p:spPr>
          <a:xfrm>
            <a:off x="110117" y="78211"/>
            <a:ext cx="1987724"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a:solidFill>
                  <a:schemeClr val="bg2"/>
                </a:solidFill>
                <a:latin typeface="SimSun" charset="-122"/>
                <a:ea typeface="SimSun" charset="-122"/>
                <a:cs typeface="SimSun" charset="-122"/>
              </a:rPr>
              <a:t>6.5.2</a:t>
            </a:r>
            <a:r>
              <a:rPr lang="zh-CN" altLang="en-US" sz="1400" dirty="0">
                <a:solidFill>
                  <a:schemeClr val="bg2"/>
                </a:solidFill>
                <a:latin typeface="SimSun" charset="-122"/>
                <a:ea typeface="SimSun" charset="-122"/>
                <a:cs typeface="SimSun" charset="-122"/>
              </a:rPr>
              <a:t>二、中断处理程序</a:t>
            </a:r>
            <a:endParaRPr sz="1400" dirty="0">
              <a:solidFill>
                <a:schemeClr val="bg2"/>
              </a:solidFill>
              <a:latin typeface="SimSun" charset="-122"/>
              <a:ea typeface="SimSun" charset="-122"/>
              <a:cs typeface="SimSun" charset="-122"/>
            </a:endParaRPr>
          </a:p>
        </p:txBody>
      </p:sp>
      <p:sp>
        <p:nvSpPr>
          <p:cNvPr id="9" name="6.5.1 一、设备管理软件的功能"/>
          <p:cNvSpPr/>
          <p:nvPr/>
        </p:nvSpPr>
        <p:spPr>
          <a:xfrm>
            <a:off x="33917" y="130252"/>
            <a:ext cx="441146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6.5.1 一、设备管理软件的功能</a:t>
            </a:r>
          </a:p>
        </p:txBody>
      </p:sp>
      <p:sp>
        <p:nvSpPr>
          <p:cNvPr id="2" name="矩形 1"/>
          <p:cNvSpPr/>
          <p:nvPr/>
        </p:nvSpPr>
        <p:spPr>
          <a:xfrm>
            <a:off x="1499284" y="7168739"/>
            <a:ext cx="21883695" cy="923330"/>
          </a:xfrm>
          <a:prstGeom prst="rect">
            <a:avLst/>
          </a:prstGeom>
        </p:spPr>
        <p:txBody>
          <a:bodyPr wrap="square">
            <a:spAutoFit/>
          </a:bodyPr>
          <a:lstStyle/>
          <a:p>
            <a:pPr algn="l"/>
            <a:r>
              <a:rPr lang="zh-CN" altLang="en-US" sz="5400" dirty="0">
                <a:solidFill>
                  <a:srgbClr val="1F2D3D"/>
                </a:solidFill>
                <a:latin typeface="-apple-system" charset="0"/>
              </a:rPr>
              <a:t>异步传输、缓冲管理、设备的分配和释放、实现</a:t>
            </a:r>
            <a:r>
              <a:rPr lang="en-US" altLang="zh-CN" sz="5400" dirty="0">
                <a:solidFill>
                  <a:srgbClr val="1F2D3D"/>
                </a:solidFill>
                <a:latin typeface="-apple-system" charset="0"/>
              </a:rPr>
              <a:t>I/O</a:t>
            </a:r>
            <a:r>
              <a:rPr lang="zh-CN" altLang="en-US" sz="5400" dirty="0">
                <a:solidFill>
                  <a:srgbClr val="1F2D3D"/>
                </a:solidFill>
                <a:latin typeface="-apple-system" charset="0"/>
              </a:rPr>
              <a:t>控制方式。</a:t>
            </a:r>
            <a:endParaRPr lang="zh-CN" altLang="en-US" sz="5400" dirty="0"/>
          </a:p>
        </p:txBody>
      </p:sp>
    </p:spTree>
    <p:extLst>
      <p:ext uri="{BB962C8B-B14F-4D97-AF65-F5344CB8AC3E}">
        <p14:creationId xmlns:p14="http://schemas.microsoft.com/office/powerpoint/2010/main" val="30467781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50"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51" name="设备管理软件的功能"/>
          <p:cNvSpPr/>
          <p:nvPr/>
        </p:nvSpPr>
        <p:spPr>
          <a:xfrm>
            <a:off x="1050679" y="2119911"/>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设备管理软件的功能</a:t>
            </a:r>
          </a:p>
        </p:txBody>
      </p:sp>
      <p:sp>
        <p:nvSpPr>
          <p:cNvPr id="152" name="设备驱动程序"/>
          <p:cNvSpPr/>
          <p:nvPr/>
        </p:nvSpPr>
        <p:spPr>
          <a:xfrm>
            <a:off x="1050679" y="7450369"/>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设备驱动程序</a:t>
            </a:r>
          </a:p>
        </p:txBody>
      </p:sp>
      <p:sp>
        <p:nvSpPr>
          <p:cNvPr id="153" name="与硬件无关的I/O软件"/>
          <p:cNvSpPr/>
          <p:nvPr/>
        </p:nvSpPr>
        <p:spPr>
          <a:xfrm>
            <a:off x="1050679" y="10115598"/>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与硬件无关的I/O软件</a:t>
            </a:r>
          </a:p>
        </p:txBody>
      </p:sp>
      <p:sp>
        <p:nvSpPr>
          <p:cNvPr id="154" name="中断处理程序"/>
          <p:cNvSpPr/>
          <p:nvPr/>
        </p:nvSpPr>
        <p:spPr>
          <a:xfrm>
            <a:off x="1050679" y="4785140"/>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中断处理程序</a:t>
            </a:r>
          </a:p>
        </p:txBody>
      </p:sp>
      <p:sp>
        <p:nvSpPr>
          <p:cNvPr id="155" name="箭头"/>
          <p:cNvSpPr/>
          <p:nvPr/>
        </p:nvSpPr>
        <p:spPr>
          <a:xfrm>
            <a:off x="6501435" y="4736429"/>
            <a:ext cx="1575307"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4993068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5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0"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61" name="I/O中断处理程序的作用是将发出I/O请求而被阻塞的进程唤醒。"/>
          <p:cNvSpPr/>
          <p:nvPr/>
        </p:nvSpPr>
        <p:spPr>
          <a:xfrm>
            <a:off x="1147925" y="3731941"/>
            <a:ext cx="176831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I/O中断处理程序的作用是</a:t>
            </a:r>
            <a:r>
              <a:rPr>
                <a:solidFill>
                  <a:schemeClr val="accent5"/>
                </a:solidFill>
                <a:latin typeface="Helvetica"/>
                <a:ea typeface="Helvetica"/>
                <a:cs typeface="Helvetica"/>
                <a:sym typeface="Helvetica"/>
              </a:rPr>
              <a:t>将发出I/O请求而被阻塞的进程唤醒</a:t>
            </a:r>
            <a:r>
              <a:t>。</a:t>
            </a:r>
          </a:p>
        </p:txBody>
      </p:sp>
      <p:sp>
        <p:nvSpPr>
          <p:cNvPr id="162" name="中断处理程序的作用"/>
          <p:cNvSpPr/>
          <p:nvPr/>
        </p:nvSpPr>
        <p:spPr>
          <a:xfrm>
            <a:off x="874252" y="2165516"/>
            <a:ext cx="5829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中断处理程序的作用</a:t>
            </a:r>
          </a:p>
        </p:txBody>
      </p:sp>
      <p:sp>
        <p:nvSpPr>
          <p:cNvPr id="163" name="6.5.3 三、设备驱动程序"/>
          <p:cNvSpPr/>
          <p:nvPr/>
        </p:nvSpPr>
        <p:spPr>
          <a:xfrm>
            <a:off x="110117" y="78211"/>
            <a:ext cx="1987724"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a:solidFill>
                  <a:schemeClr val="bg2"/>
                </a:solidFill>
                <a:latin typeface="SimSun" charset="-122"/>
                <a:ea typeface="SimSun" charset="-122"/>
                <a:cs typeface="SimSun" charset="-122"/>
              </a:rPr>
              <a:t>6.5.2</a:t>
            </a:r>
            <a:r>
              <a:rPr lang="zh-CN" altLang="en-US" sz="1400" dirty="0">
                <a:solidFill>
                  <a:schemeClr val="bg2"/>
                </a:solidFill>
                <a:latin typeface="SimSun" charset="-122"/>
                <a:ea typeface="SimSun" charset="-122"/>
                <a:cs typeface="SimSun" charset="-122"/>
              </a:rPr>
              <a:t>二、中断处理程序</a:t>
            </a:r>
            <a:endParaRPr sz="1400" dirty="0">
              <a:solidFill>
                <a:schemeClr val="bg2"/>
              </a:solidFill>
              <a:latin typeface="SimSun" charset="-122"/>
              <a:ea typeface="SimSun" charset="-122"/>
              <a:cs typeface="SimSun" charset="-122"/>
            </a:endParaRPr>
          </a:p>
        </p:txBody>
      </p:sp>
      <p:sp>
        <p:nvSpPr>
          <p:cNvPr id="11" name="中断处理程序"/>
          <p:cNvSpPr/>
          <p:nvPr/>
        </p:nvSpPr>
        <p:spPr>
          <a:xfrm>
            <a:off x="514190" y="548291"/>
            <a:ext cx="4899356" cy="1041401"/>
          </a:xfrm>
          <a:prstGeom prst="roundRect">
            <a:avLst>
              <a:gd name="adj" fmla="val 18293"/>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b="1">
                <a:solidFill>
                  <a:srgbClr val="FFFFFF"/>
                </a:solidFill>
                <a:latin typeface="Helvetica"/>
                <a:ea typeface="Helvetica"/>
                <a:cs typeface="Helvetica"/>
                <a:sym typeface="Helvetica"/>
              </a:defRPr>
            </a:lvl1pPr>
          </a:lstStyle>
          <a:p>
            <a:r>
              <a:t>中断处理程序</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5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60"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61" name="I/O中断处理程序的作用是将发出I/O请求而被阻塞的进程唤醒。"/>
          <p:cNvSpPr/>
          <p:nvPr/>
        </p:nvSpPr>
        <p:spPr>
          <a:xfrm>
            <a:off x="1147925" y="3731941"/>
            <a:ext cx="176831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I/O中断处理程序的作用是</a:t>
            </a:r>
            <a:r>
              <a:rPr>
                <a:solidFill>
                  <a:schemeClr val="accent5"/>
                </a:solidFill>
                <a:latin typeface="Helvetica"/>
                <a:ea typeface="Helvetica"/>
                <a:cs typeface="Helvetica"/>
                <a:sym typeface="Helvetica"/>
              </a:rPr>
              <a:t>将发出I/O请求而被阻塞的进程唤醒</a:t>
            </a:r>
            <a:r>
              <a:t>。</a:t>
            </a:r>
          </a:p>
        </p:txBody>
      </p:sp>
      <p:sp>
        <p:nvSpPr>
          <p:cNvPr id="162" name="中断处理程序的作用"/>
          <p:cNvSpPr/>
          <p:nvPr/>
        </p:nvSpPr>
        <p:spPr>
          <a:xfrm>
            <a:off x="874252" y="2165516"/>
            <a:ext cx="5829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中断处理程序的作用</a:t>
            </a:r>
          </a:p>
        </p:txBody>
      </p:sp>
      <p:sp>
        <p:nvSpPr>
          <p:cNvPr id="163" name="6.5.3 三、设备驱动程序"/>
          <p:cNvSpPr/>
          <p:nvPr/>
        </p:nvSpPr>
        <p:spPr>
          <a:xfrm>
            <a:off x="110117" y="78211"/>
            <a:ext cx="1987724"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a:solidFill>
                  <a:schemeClr val="bg2"/>
                </a:solidFill>
                <a:latin typeface="SimSun" charset="-122"/>
                <a:ea typeface="SimSun" charset="-122"/>
                <a:cs typeface="SimSun" charset="-122"/>
              </a:rPr>
              <a:t>6.5.2</a:t>
            </a:r>
            <a:r>
              <a:rPr lang="zh-CN" altLang="en-US" sz="1400" dirty="0">
                <a:solidFill>
                  <a:schemeClr val="bg2"/>
                </a:solidFill>
                <a:latin typeface="SimSun" charset="-122"/>
                <a:ea typeface="SimSun" charset="-122"/>
                <a:cs typeface="SimSun" charset="-122"/>
              </a:rPr>
              <a:t>二、中断处理程序</a:t>
            </a:r>
            <a:endParaRPr sz="1400" dirty="0">
              <a:solidFill>
                <a:schemeClr val="bg2"/>
              </a:solidFill>
              <a:latin typeface="SimSun" charset="-122"/>
              <a:ea typeface="SimSun" charset="-122"/>
              <a:cs typeface="SimSun" charset="-122"/>
            </a:endParaRPr>
          </a:p>
        </p:txBody>
      </p:sp>
      <p:sp>
        <p:nvSpPr>
          <p:cNvPr id="11" name="I/O中断处理程序的作用是将发出I/O请求而被阻塞的进程唤醒。"/>
          <p:cNvSpPr/>
          <p:nvPr/>
        </p:nvSpPr>
        <p:spPr>
          <a:xfrm>
            <a:off x="1745614" y="5790892"/>
            <a:ext cx="18773522" cy="3842077"/>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just">
              <a:lnSpc>
                <a:spcPct val="150000"/>
              </a:lnSpc>
            </a:pPr>
            <a:r>
              <a:rPr lang="zh-CN" altLang="en-US" sz="5400" dirty="0" smtClean="0"/>
              <a:t>用户进程</a:t>
            </a:r>
            <a:r>
              <a:rPr lang="zh-CN" altLang="en-US" sz="5400" dirty="0" smtClean="0">
                <a:solidFill>
                  <a:srgbClr val="FF0000"/>
                </a:solidFill>
              </a:rPr>
              <a:t>发出</a:t>
            </a:r>
            <a:r>
              <a:rPr lang="en-US" altLang="zh-CN" sz="5400" dirty="0" smtClean="0">
                <a:solidFill>
                  <a:srgbClr val="FF0000"/>
                </a:solidFill>
              </a:rPr>
              <a:t>I/O</a:t>
            </a:r>
            <a:r>
              <a:rPr lang="zh-CN" altLang="en-US" sz="5400" dirty="0" smtClean="0">
                <a:solidFill>
                  <a:srgbClr val="FF0000"/>
                </a:solidFill>
              </a:rPr>
              <a:t>请求</a:t>
            </a:r>
            <a:r>
              <a:rPr lang="en-US" altLang="zh-CN" sz="5400" dirty="0" smtClean="0"/>
              <a:t>—&gt;</a:t>
            </a:r>
            <a:r>
              <a:rPr lang="zh-CN" altLang="en-US" sz="5400" dirty="0" smtClean="0">
                <a:solidFill>
                  <a:srgbClr val="FF0000"/>
                </a:solidFill>
              </a:rPr>
              <a:t>被阻塞</a:t>
            </a:r>
            <a:r>
              <a:rPr lang="en-US" altLang="zh-CN" sz="5400" dirty="0" smtClean="0"/>
              <a:t>—&gt;CPU</a:t>
            </a:r>
            <a:r>
              <a:rPr lang="zh-CN" altLang="en-US" sz="5400" dirty="0" smtClean="0"/>
              <a:t>转去执行</a:t>
            </a:r>
            <a:r>
              <a:rPr lang="zh-CN" altLang="en-US" sz="5400" dirty="0" smtClean="0">
                <a:solidFill>
                  <a:srgbClr val="FF0000"/>
                </a:solidFill>
              </a:rPr>
              <a:t>其他任务</a:t>
            </a:r>
            <a:endParaRPr lang="en-US" altLang="zh-CN" sz="5400" dirty="0" smtClean="0">
              <a:solidFill>
                <a:srgbClr val="FF0000"/>
              </a:solidFill>
            </a:endParaRPr>
          </a:p>
          <a:p>
            <a:pPr algn="just">
              <a:lnSpc>
                <a:spcPct val="150000"/>
              </a:lnSpc>
            </a:pPr>
            <a:r>
              <a:rPr lang="en-US" altLang="zh-CN" sz="5400" dirty="0" smtClean="0"/>
              <a:t>—&gt;I/O</a:t>
            </a:r>
            <a:r>
              <a:rPr lang="zh-CN" altLang="en-US" sz="5400" dirty="0" smtClean="0"/>
              <a:t>任务完成，控制器发出</a:t>
            </a:r>
            <a:r>
              <a:rPr lang="zh-CN" altLang="en-US" sz="5400" dirty="0" smtClean="0">
                <a:solidFill>
                  <a:srgbClr val="FF0000"/>
                </a:solidFill>
              </a:rPr>
              <a:t>中断请求信号</a:t>
            </a:r>
            <a:endParaRPr lang="en-US" altLang="zh-CN" sz="5400" dirty="0" smtClean="0">
              <a:solidFill>
                <a:srgbClr val="FF0000"/>
              </a:solidFill>
            </a:endParaRPr>
          </a:p>
          <a:p>
            <a:pPr algn="just">
              <a:lnSpc>
                <a:spcPct val="150000"/>
              </a:lnSpc>
            </a:pPr>
            <a:r>
              <a:rPr lang="en-US" altLang="zh-CN" sz="5400" dirty="0" smtClean="0">
                <a:sym typeface="Wingdings"/>
              </a:rPr>
              <a:t>—&gt;</a:t>
            </a:r>
            <a:r>
              <a:rPr lang="en-US" altLang="zh-CN" sz="5400" dirty="0" smtClean="0"/>
              <a:t>CPU</a:t>
            </a:r>
            <a:r>
              <a:rPr lang="zh-CN" altLang="en-US" sz="5400" dirty="0" smtClean="0"/>
              <a:t>执行</a:t>
            </a:r>
            <a:r>
              <a:rPr lang="zh-CN" altLang="en-US" sz="5400" dirty="0" smtClean="0">
                <a:solidFill>
                  <a:srgbClr val="FF0000"/>
                </a:solidFill>
              </a:rPr>
              <a:t>中断处理程序</a:t>
            </a:r>
            <a:r>
              <a:rPr lang="zh-CN" altLang="en-US" sz="5400" dirty="0" smtClean="0"/>
              <a:t>，</a:t>
            </a:r>
            <a:r>
              <a:rPr lang="zh-CN" altLang="en-US" sz="5400" dirty="0" smtClean="0">
                <a:solidFill>
                  <a:srgbClr val="FF0000"/>
                </a:solidFill>
              </a:rPr>
              <a:t>唤醒</a:t>
            </a:r>
            <a:r>
              <a:rPr lang="zh-CN" altLang="en-US" sz="5400" dirty="0" smtClean="0"/>
              <a:t>被阻塞的进程</a:t>
            </a:r>
            <a:endParaRPr sz="5400" dirty="0"/>
          </a:p>
        </p:txBody>
      </p:sp>
      <p:sp>
        <p:nvSpPr>
          <p:cNvPr id="12" name="中断处理程序"/>
          <p:cNvSpPr/>
          <p:nvPr/>
        </p:nvSpPr>
        <p:spPr>
          <a:xfrm>
            <a:off x="514190" y="548291"/>
            <a:ext cx="4899356" cy="1041401"/>
          </a:xfrm>
          <a:prstGeom prst="roundRect">
            <a:avLst>
              <a:gd name="adj" fmla="val 18293"/>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b="1">
                <a:solidFill>
                  <a:srgbClr val="FFFFFF"/>
                </a:solidFill>
                <a:latin typeface="Helvetica"/>
                <a:ea typeface="Helvetica"/>
                <a:cs typeface="Helvetica"/>
                <a:sym typeface="Helvetica"/>
              </a:defRPr>
            </a:lvl1pPr>
          </a:lstStyle>
          <a:p>
            <a:r>
              <a:t>中断处理程序</a:t>
            </a:r>
          </a:p>
        </p:txBody>
      </p:sp>
    </p:spTree>
    <p:extLst>
      <p:ext uri="{BB962C8B-B14F-4D97-AF65-F5344CB8AC3E}">
        <p14:creationId xmlns:p14="http://schemas.microsoft.com/office/powerpoint/2010/main" val="12329543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1" name="（）的作用是将发出I/O请求而被阻塞的进程唤醒。…"/>
          <p:cNvSpPr/>
          <p:nvPr/>
        </p:nvSpPr>
        <p:spPr>
          <a:xfrm>
            <a:off x="1516176" y="3873499"/>
            <a:ext cx="21351648" cy="5969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（）的作用是将发出I/O请求而被阻塞的进程唤醒。</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A:设备服务程序</a:t>
            </a:r>
          </a:p>
          <a:p>
            <a:pPr algn="just">
              <a:lnSpc>
                <a:spcPct val="120000"/>
              </a:lnSpc>
              <a:defRPr sz="4800">
                <a:latin typeface="Lantinghei SC Extralight"/>
                <a:ea typeface="Lantinghei SC Extralight"/>
                <a:cs typeface="Lantinghei SC Extralight"/>
                <a:sym typeface="Lantinghei SC Extralight"/>
              </a:defRPr>
            </a:pPr>
            <a:r>
              <a:t>B:I/O中断处理程序</a:t>
            </a:r>
          </a:p>
          <a:p>
            <a:pPr algn="just">
              <a:lnSpc>
                <a:spcPct val="120000"/>
              </a:lnSpc>
              <a:defRPr sz="4800">
                <a:latin typeface="Lantinghei SC Extralight"/>
                <a:ea typeface="Lantinghei SC Extralight"/>
                <a:cs typeface="Lantinghei SC Extralight"/>
                <a:sym typeface="Lantinghei SC Extralight"/>
              </a:defRPr>
            </a:pPr>
            <a:r>
              <a:t>C:设备无关软件</a:t>
            </a:r>
          </a:p>
          <a:p>
            <a:pPr algn="just">
              <a:lnSpc>
                <a:spcPct val="120000"/>
              </a:lnSpc>
              <a:defRPr sz="4800">
                <a:latin typeface="Lantinghei SC Extralight"/>
                <a:ea typeface="Lantinghei SC Extralight"/>
                <a:cs typeface="Lantinghei SC Extralight"/>
                <a:sym typeface="Lantinghei SC Extralight"/>
              </a:defRPr>
            </a:pPr>
            <a:r>
              <a:t>D:用户进程</a:t>
            </a:r>
          </a:p>
        </p:txBody>
      </p:sp>
      <p:sp>
        <p:nvSpPr>
          <p:cNvPr id="17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3"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8" name="6.5.3 三、设备驱动程序"/>
          <p:cNvSpPr/>
          <p:nvPr/>
        </p:nvSpPr>
        <p:spPr>
          <a:xfrm>
            <a:off x="110117" y="78211"/>
            <a:ext cx="1987724"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a:solidFill>
                  <a:schemeClr val="bg2"/>
                </a:solidFill>
                <a:latin typeface="SimSun" charset="-122"/>
                <a:ea typeface="SimSun" charset="-122"/>
                <a:cs typeface="SimSun" charset="-122"/>
              </a:rPr>
              <a:t>6.5.2</a:t>
            </a:r>
            <a:r>
              <a:rPr lang="zh-CN" altLang="en-US" sz="1400" dirty="0">
                <a:solidFill>
                  <a:schemeClr val="bg2"/>
                </a:solidFill>
                <a:latin typeface="SimSun" charset="-122"/>
                <a:ea typeface="SimSun" charset="-122"/>
                <a:cs typeface="SimSun" charset="-122"/>
              </a:rPr>
              <a:t>二、中断处理程序</a:t>
            </a:r>
            <a:endParaRPr sz="1400" dirty="0">
              <a:solidFill>
                <a:schemeClr val="bg2"/>
              </a:solidFill>
              <a:latin typeface="SimSun" charset="-122"/>
              <a:ea typeface="SimSun" charset="-122"/>
              <a:cs typeface="SimSun"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7" name="（）的作用是将发出I/O请求而被阻塞的进程唤醒。…"/>
          <p:cNvSpPr/>
          <p:nvPr/>
        </p:nvSpPr>
        <p:spPr>
          <a:xfrm>
            <a:off x="1516176" y="3873499"/>
            <a:ext cx="21351648" cy="5969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（）的作用是将发出I/O请求而被阻塞的进程唤醒。</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A:设备服务程序</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B:I/O中断处理程序</a:t>
            </a:r>
          </a:p>
          <a:p>
            <a:pPr algn="just">
              <a:lnSpc>
                <a:spcPct val="120000"/>
              </a:lnSpc>
              <a:defRPr sz="4800">
                <a:latin typeface="Lantinghei SC Extralight"/>
                <a:ea typeface="Lantinghei SC Extralight"/>
                <a:cs typeface="Lantinghei SC Extralight"/>
                <a:sym typeface="Lantinghei SC Extralight"/>
              </a:defRPr>
            </a:pPr>
            <a:r>
              <a:t>C:设备无关软件</a:t>
            </a:r>
          </a:p>
          <a:p>
            <a:pPr algn="just">
              <a:lnSpc>
                <a:spcPct val="120000"/>
              </a:lnSpc>
              <a:defRPr sz="4800">
                <a:latin typeface="Lantinghei SC Extralight"/>
                <a:ea typeface="Lantinghei SC Extralight"/>
                <a:cs typeface="Lantinghei SC Extralight"/>
                <a:sym typeface="Lantinghei SC Extralight"/>
              </a:defRPr>
            </a:pPr>
            <a:r>
              <a:t>D:用户进程</a:t>
            </a:r>
          </a:p>
        </p:txBody>
      </p:sp>
      <p:sp>
        <p:nvSpPr>
          <p:cNvPr id="17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9"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8" name="6.5.3 三、设备驱动程序"/>
          <p:cNvSpPr/>
          <p:nvPr/>
        </p:nvSpPr>
        <p:spPr>
          <a:xfrm>
            <a:off x="110117" y="78211"/>
            <a:ext cx="1987724"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a:solidFill>
                  <a:schemeClr val="bg2"/>
                </a:solidFill>
                <a:latin typeface="SimSun" charset="-122"/>
                <a:ea typeface="SimSun" charset="-122"/>
                <a:cs typeface="SimSun" charset="-122"/>
              </a:rPr>
              <a:t>6.5.2</a:t>
            </a:r>
            <a:r>
              <a:rPr lang="zh-CN" altLang="en-US" sz="1400" dirty="0">
                <a:solidFill>
                  <a:schemeClr val="bg2"/>
                </a:solidFill>
                <a:latin typeface="SimSun" charset="-122"/>
                <a:ea typeface="SimSun" charset="-122"/>
                <a:cs typeface="SimSun" charset="-122"/>
              </a:rPr>
              <a:t>二、中断处理程序</a:t>
            </a:r>
            <a:endParaRPr sz="1400" dirty="0">
              <a:solidFill>
                <a:schemeClr val="bg2"/>
              </a:solidFill>
              <a:latin typeface="SimSun" charset="-122"/>
              <a:ea typeface="SimSun" charset="-122"/>
              <a:cs typeface="SimSun"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1" name="（）的作用是将发出I/O请求而被阻塞的进程唤醒。…"/>
          <p:cNvSpPr/>
          <p:nvPr/>
        </p:nvSpPr>
        <p:spPr>
          <a:xfrm>
            <a:off x="1516175" y="3048999"/>
            <a:ext cx="21351648" cy="18753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rPr lang="en-US" altLang="zh-CN" dirty="0" smtClean="0"/>
              <a:t>1904</a:t>
            </a:r>
          </a:p>
          <a:p>
            <a:pPr algn="just">
              <a:lnSpc>
                <a:spcPct val="120000"/>
              </a:lnSpc>
              <a:defRPr sz="4800">
                <a:latin typeface="Lantinghei SC Extralight"/>
                <a:ea typeface="Lantinghei SC Extralight"/>
                <a:cs typeface="Lantinghei SC Extralight"/>
                <a:sym typeface="Lantinghei SC Extralight"/>
              </a:defRPr>
            </a:pPr>
            <a:r>
              <a:rPr lang="zh-CN" altLang="en-US" sz="4800" dirty="0">
                <a:sym typeface="Lantinghei SC Extralight"/>
              </a:rPr>
              <a:t>用户进程请求</a:t>
            </a:r>
            <a:r>
              <a:rPr lang="en-US" altLang="zh-CN" sz="4800" dirty="0">
                <a:sym typeface="Lantinghei SC Extralight"/>
              </a:rPr>
              <a:t>I/O</a:t>
            </a:r>
            <a:r>
              <a:rPr lang="zh-CN" altLang="en-US" sz="4800" dirty="0">
                <a:sym typeface="Lantinghei SC Extralight"/>
              </a:rPr>
              <a:t>服务，请简述该</a:t>
            </a:r>
            <a:r>
              <a:rPr lang="en-US" altLang="zh-CN" sz="4800" dirty="0">
                <a:sym typeface="Lantinghei SC Extralight"/>
              </a:rPr>
              <a:t>I/O</a:t>
            </a:r>
            <a:r>
              <a:rPr lang="zh-CN" altLang="en-US" sz="4800" dirty="0">
                <a:sym typeface="Lantinghei SC Extralight"/>
              </a:rPr>
              <a:t>中断的处理过程。 </a:t>
            </a:r>
            <a:endParaRPr lang="en-US" altLang="zh-CN" sz="4800" dirty="0" smtClean="0">
              <a:sym typeface="Lantinghei SC Extralight"/>
            </a:endParaRPr>
          </a:p>
        </p:txBody>
      </p:sp>
      <p:sp>
        <p:nvSpPr>
          <p:cNvPr id="17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3"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8" name="6.5.3 三、设备驱动程序"/>
          <p:cNvSpPr/>
          <p:nvPr/>
        </p:nvSpPr>
        <p:spPr>
          <a:xfrm>
            <a:off x="110117" y="78211"/>
            <a:ext cx="1987724"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a:solidFill>
                  <a:schemeClr val="bg2"/>
                </a:solidFill>
                <a:latin typeface="SimSun" charset="-122"/>
                <a:ea typeface="SimSun" charset="-122"/>
                <a:cs typeface="SimSun" charset="-122"/>
              </a:rPr>
              <a:t>6.5.2</a:t>
            </a:r>
            <a:r>
              <a:rPr lang="zh-CN" altLang="en-US" sz="1400" dirty="0">
                <a:solidFill>
                  <a:schemeClr val="bg2"/>
                </a:solidFill>
                <a:latin typeface="SimSun" charset="-122"/>
                <a:ea typeface="SimSun" charset="-122"/>
                <a:cs typeface="SimSun" charset="-122"/>
              </a:rPr>
              <a:t>二、中断处理程序</a:t>
            </a:r>
            <a:endParaRPr sz="1400"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212411354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1" name="（）的作用是将发出I/O请求而被阻塞的进程唤醒。…"/>
          <p:cNvSpPr/>
          <p:nvPr/>
        </p:nvSpPr>
        <p:spPr>
          <a:xfrm>
            <a:off x="1516175" y="3048999"/>
            <a:ext cx="21351648" cy="18753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rPr lang="en-US" altLang="zh-CN" dirty="0" smtClean="0"/>
              <a:t>1904</a:t>
            </a:r>
          </a:p>
          <a:p>
            <a:pPr algn="just">
              <a:lnSpc>
                <a:spcPct val="120000"/>
              </a:lnSpc>
              <a:defRPr sz="4800">
                <a:latin typeface="Lantinghei SC Extralight"/>
                <a:ea typeface="Lantinghei SC Extralight"/>
                <a:cs typeface="Lantinghei SC Extralight"/>
                <a:sym typeface="Lantinghei SC Extralight"/>
              </a:defRPr>
            </a:pPr>
            <a:r>
              <a:rPr lang="zh-CN" altLang="en-US" sz="4800" dirty="0">
                <a:sym typeface="Lantinghei SC Extralight"/>
              </a:rPr>
              <a:t>用户进程请求</a:t>
            </a:r>
            <a:r>
              <a:rPr lang="en-US" altLang="zh-CN" sz="4800" dirty="0">
                <a:sym typeface="Lantinghei SC Extralight"/>
              </a:rPr>
              <a:t>I/O</a:t>
            </a:r>
            <a:r>
              <a:rPr lang="zh-CN" altLang="en-US" sz="4800" dirty="0">
                <a:sym typeface="Lantinghei SC Extralight"/>
              </a:rPr>
              <a:t>服务，请简述该</a:t>
            </a:r>
            <a:r>
              <a:rPr lang="en-US" altLang="zh-CN" sz="4800" dirty="0">
                <a:sym typeface="Lantinghei SC Extralight"/>
              </a:rPr>
              <a:t>I/O</a:t>
            </a:r>
            <a:r>
              <a:rPr lang="zh-CN" altLang="en-US" sz="4800" dirty="0">
                <a:sym typeface="Lantinghei SC Extralight"/>
              </a:rPr>
              <a:t>中断的处理过程。 </a:t>
            </a:r>
            <a:endParaRPr lang="en-US" altLang="zh-CN" sz="4800" dirty="0" smtClean="0">
              <a:sym typeface="Lantinghei SC Extralight"/>
            </a:endParaRPr>
          </a:p>
        </p:txBody>
      </p:sp>
      <p:sp>
        <p:nvSpPr>
          <p:cNvPr id="17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3"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8" name="6.5.3 三、设备驱动程序"/>
          <p:cNvSpPr/>
          <p:nvPr/>
        </p:nvSpPr>
        <p:spPr>
          <a:xfrm>
            <a:off x="110117" y="78211"/>
            <a:ext cx="1987724"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a:solidFill>
                  <a:schemeClr val="bg2"/>
                </a:solidFill>
                <a:latin typeface="SimSun" charset="-122"/>
                <a:ea typeface="SimSun" charset="-122"/>
                <a:cs typeface="SimSun" charset="-122"/>
              </a:rPr>
              <a:t>6.5.2</a:t>
            </a:r>
            <a:r>
              <a:rPr lang="zh-CN" altLang="en-US" sz="1400" dirty="0">
                <a:solidFill>
                  <a:schemeClr val="bg2"/>
                </a:solidFill>
                <a:latin typeface="SimSun" charset="-122"/>
                <a:ea typeface="SimSun" charset="-122"/>
                <a:cs typeface="SimSun" charset="-122"/>
              </a:rPr>
              <a:t>二、中断处理程序</a:t>
            </a:r>
            <a:endParaRPr sz="1400" dirty="0">
              <a:solidFill>
                <a:schemeClr val="bg2"/>
              </a:solidFill>
              <a:latin typeface="SimSun" charset="-122"/>
              <a:ea typeface="SimSun" charset="-122"/>
              <a:cs typeface="SimSun" charset="-122"/>
            </a:endParaRPr>
          </a:p>
        </p:txBody>
      </p:sp>
      <p:sp>
        <p:nvSpPr>
          <p:cNvPr id="9" name="I/O中断处理程序的作用是将发出I/O请求而被阻塞的进程唤醒。"/>
          <p:cNvSpPr/>
          <p:nvPr/>
        </p:nvSpPr>
        <p:spPr>
          <a:xfrm>
            <a:off x="1516175" y="5693395"/>
            <a:ext cx="20602322" cy="5088573"/>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algn="just">
              <a:lnSpc>
                <a:spcPct val="150000"/>
              </a:lnSpc>
            </a:pPr>
            <a:r>
              <a:rPr lang="zh-CN" altLang="en-US" sz="5400" dirty="0" smtClean="0"/>
              <a:t>用户进程在</a:t>
            </a:r>
            <a:r>
              <a:rPr lang="zh-CN" altLang="en-US" sz="5400" dirty="0" smtClean="0">
                <a:solidFill>
                  <a:srgbClr val="FF0000"/>
                </a:solidFill>
              </a:rPr>
              <a:t>发出</a:t>
            </a:r>
            <a:r>
              <a:rPr lang="en-US" altLang="zh-CN" sz="5400" dirty="0" smtClean="0">
                <a:solidFill>
                  <a:srgbClr val="FF0000"/>
                </a:solidFill>
              </a:rPr>
              <a:t>I/O</a:t>
            </a:r>
            <a:r>
              <a:rPr lang="zh-CN" altLang="en-US" sz="5400" dirty="0" smtClean="0">
                <a:solidFill>
                  <a:srgbClr val="FF0000"/>
                </a:solidFill>
              </a:rPr>
              <a:t>请求</a:t>
            </a:r>
            <a:r>
              <a:rPr lang="zh-CN" altLang="en-US" sz="5400" dirty="0" smtClean="0"/>
              <a:t>后，由于等待</a:t>
            </a:r>
            <a:r>
              <a:rPr lang="en-US" altLang="zh-CN" sz="5400" dirty="0" smtClean="0"/>
              <a:t>I/O</a:t>
            </a:r>
            <a:r>
              <a:rPr lang="zh-CN" altLang="en-US" sz="5400" dirty="0" smtClean="0"/>
              <a:t>的完成而</a:t>
            </a:r>
            <a:r>
              <a:rPr lang="zh-CN" altLang="en-US" sz="5400" dirty="0" smtClean="0">
                <a:solidFill>
                  <a:srgbClr val="FF0000"/>
                </a:solidFill>
              </a:rPr>
              <a:t>被阻塞</a:t>
            </a:r>
            <a:r>
              <a:rPr lang="zh-CN" altLang="en-US" sz="5400" dirty="0" smtClean="0"/>
              <a:t>。</a:t>
            </a:r>
            <a:r>
              <a:rPr lang="en-US" altLang="zh-CN" sz="5400" dirty="0" smtClean="0"/>
              <a:t>CPU</a:t>
            </a:r>
            <a:r>
              <a:rPr lang="zh-CN" altLang="en-US" sz="5400" dirty="0" smtClean="0"/>
              <a:t>转去执行</a:t>
            </a:r>
            <a:r>
              <a:rPr lang="zh-CN" altLang="en-US" sz="5400" dirty="0" smtClean="0">
                <a:solidFill>
                  <a:srgbClr val="FF0000"/>
                </a:solidFill>
              </a:rPr>
              <a:t>其他任务</a:t>
            </a:r>
            <a:r>
              <a:rPr lang="zh-CN" altLang="en-US" sz="5400" dirty="0" smtClean="0"/>
              <a:t>，当</a:t>
            </a:r>
            <a:r>
              <a:rPr lang="en-US" altLang="zh-CN" sz="5400" dirty="0" smtClean="0"/>
              <a:t>I/O</a:t>
            </a:r>
            <a:r>
              <a:rPr lang="zh-CN" altLang="en-US" sz="5400" dirty="0" smtClean="0"/>
              <a:t>任务完成，控制器向</a:t>
            </a:r>
            <a:r>
              <a:rPr lang="en-US" altLang="zh-CN" sz="5400" dirty="0" smtClean="0"/>
              <a:t>CPU</a:t>
            </a:r>
            <a:r>
              <a:rPr lang="zh-CN" altLang="en-US" sz="5400" dirty="0" smtClean="0"/>
              <a:t>发出</a:t>
            </a:r>
            <a:r>
              <a:rPr lang="zh-CN" altLang="en-US" sz="5400" dirty="0" smtClean="0">
                <a:solidFill>
                  <a:srgbClr val="FF0000"/>
                </a:solidFill>
              </a:rPr>
              <a:t>中断请求信号</a:t>
            </a:r>
            <a:r>
              <a:rPr lang="zh-CN" altLang="en-US" sz="5400" dirty="0" smtClean="0"/>
              <a:t>，</a:t>
            </a:r>
            <a:r>
              <a:rPr lang="en-US" altLang="zh-CN" sz="5400" dirty="0" smtClean="0"/>
              <a:t>CPU</a:t>
            </a:r>
            <a:r>
              <a:rPr lang="zh-CN" altLang="en-US" sz="5400" dirty="0" smtClean="0"/>
              <a:t>转去执行</a:t>
            </a:r>
            <a:r>
              <a:rPr lang="zh-CN" altLang="en-US" sz="5400" dirty="0" smtClean="0">
                <a:solidFill>
                  <a:srgbClr val="FF0000"/>
                </a:solidFill>
              </a:rPr>
              <a:t>中断处理程序</a:t>
            </a:r>
            <a:r>
              <a:rPr lang="zh-CN" altLang="en-US" sz="5400" dirty="0" smtClean="0"/>
              <a:t>，由中断处理程序</a:t>
            </a:r>
            <a:r>
              <a:rPr lang="zh-CN" altLang="en-US" sz="5400" dirty="0" smtClean="0">
                <a:solidFill>
                  <a:srgbClr val="FF0000"/>
                </a:solidFill>
              </a:rPr>
              <a:t>唤醒</a:t>
            </a:r>
            <a:r>
              <a:rPr lang="zh-CN" altLang="en-US" sz="5400" dirty="0" smtClean="0"/>
              <a:t>被阻塞的设备用户进程。 </a:t>
            </a:r>
            <a:endParaRPr sz="5400" dirty="0"/>
          </a:p>
        </p:txBody>
      </p:sp>
    </p:spTree>
    <p:extLst>
      <p:ext uri="{BB962C8B-B14F-4D97-AF65-F5344CB8AC3E}">
        <p14:creationId xmlns:p14="http://schemas.microsoft.com/office/powerpoint/2010/main" val="5325859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8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84"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85" name="设备管理软件的功能"/>
          <p:cNvSpPr/>
          <p:nvPr/>
        </p:nvSpPr>
        <p:spPr>
          <a:xfrm>
            <a:off x="1050679" y="2119911"/>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设备管理软件的功能</a:t>
            </a:r>
          </a:p>
        </p:txBody>
      </p:sp>
      <p:sp>
        <p:nvSpPr>
          <p:cNvPr id="186" name="设备驱动程序"/>
          <p:cNvSpPr/>
          <p:nvPr/>
        </p:nvSpPr>
        <p:spPr>
          <a:xfrm>
            <a:off x="1050679" y="7450369"/>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设备驱动程序</a:t>
            </a:r>
          </a:p>
        </p:txBody>
      </p:sp>
      <p:sp>
        <p:nvSpPr>
          <p:cNvPr id="187" name="与硬件无关的I/O软件"/>
          <p:cNvSpPr/>
          <p:nvPr/>
        </p:nvSpPr>
        <p:spPr>
          <a:xfrm>
            <a:off x="1050679" y="10115598"/>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与硬件无关的I/O软件</a:t>
            </a:r>
          </a:p>
        </p:txBody>
      </p:sp>
      <p:sp>
        <p:nvSpPr>
          <p:cNvPr id="188" name="中断处理程序"/>
          <p:cNvSpPr/>
          <p:nvPr/>
        </p:nvSpPr>
        <p:spPr>
          <a:xfrm>
            <a:off x="1050679" y="4785140"/>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中断处理程序</a:t>
            </a:r>
          </a:p>
        </p:txBody>
      </p:sp>
      <p:sp>
        <p:nvSpPr>
          <p:cNvPr id="189" name="箭头"/>
          <p:cNvSpPr/>
          <p:nvPr/>
        </p:nvSpPr>
        <p:spPr>
          <a:xfrm>
            <a:off x="6428429" y="7352948"/>
            <a:ext cx="1575307"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8023568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第六章…"/>
          <p:cNvSpPr/>
          <p:nvPr/>
        </p:nvSpPr>
        <p:spPr>
          <a:xfrm>
            <a:off x="7361039" y="2950478"/>
            <a:ext cx="9661922" cy="4943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latin typeface="Lantinghei SC Demibold"/>
                <a:ea typeface="Lantinghei SC Demibold"/>
                <a:cs typeface="Lantinghei SC Demibold"/>
                <a:sym typeface="Lantinghei SC Demibold"/>
              </a:defRPr>
            </a:pPr>
            <a:r>
              <a:t>第六章</a:t>
            </a:r>
          </a:p>
          <a:p>
            <a:pPr defTabSz="821531">
              <a:defRPr sz="13600">
                <a:latin typeface="Lantinghei SC Demibold"/>
                <a:ea typeface="Lantinghei SC Demibold"/>
                <a:cs typeface="Lantinghei SC Demibold"/>
                <a:sym typeface="Lantinghei SC Demibold"/>
              </a:defRPr>
            </a:pPr>
            <a:r>
              <a:t>I/O设备管理</a:t>
            </a:r>
          </a:p>
        </p:txBody>
      </p:sp>
      <p:sp>
        <p:nvSpPr>
          <p:cNvPr id="6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7" name="I/O设备即输入/输出设备，是用于计算机系统与人通信或与其他机器通信的所有设备，以及所有外存设备。"/>
          <p:cNvSpPr/>
          <p:nvPr/>
        </p:nvSpPr>
        <p:spPr>
          <a:xfrm>
            <a:off x="4078659" y="8615874"/>
            <a:ext cx="16226682" cy="19055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10000"/>
              </a:lnSpc>
              <a:defRPr sz="4800">
                <a:solidFill>
                  <a:srgbClr val="1F2D3D"/>
                </a:solidFill>
                <a:latin typeface="Helvetica Neue"/>
                <a:ea typeface="Helvetica Neue"/>
                <a:cs typeface="Helvetica Neue"/>
                <a:sym typeface="Helvetica Neue"/>
              </a:defRPr>
            </a:lvl1pPr>
          </a:lstStyle>
          <a:p>
            <a:r>
              <a:t>I/O设备即输入/输出设备，是用于计算机系统与人通信或与其他机器通信的所有设备，以及所有外存设备。</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9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94"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195" name="6.5.3 三、设备驱动程序"/>
          <p:cNvSpPr/>
          <p:nvPr/>
        </p:nvSpPr>
        <p:spPr>
          <a:xfrm>
            <a:off x="151098" y="80464"/>
            <a:ext cx="3488134"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6.5.3 三、设备驱动程序</a:t>
            </a:r>
          </a:p>
        </p:txBody>
      </p:sp>
      <p:pic>
        <p:nvPicPr>
          <p:cNvPr id="196" name="屏幕快照 2019-03-06 下午5.32.07.png" descr="屏幕快照 2019-03-06 下午5.32.07.png"/>
          <p:cNvPicPr>
            <a:picLocks noChangeAspect="1"/>
          </p:cNvPicPr>
          <p:nvPr/>
        </p:nvPicPr>
        <p:blipFill>
          <a:blip r:embed="rId3">
            <a:extLst/>
          </a:blip>
          <a:stretch>
            <a:fillRect/>
          </a:stretch>
        </p:blipFill>
        <p:spPr>
          <a:xfrm>
            <a:off x="19646500" y="967579"/>
            <a:ext cx="3746501" cy="1016001"/>
          </a:xfrm>
          <a:prstGeom prst="rect">
            <a:avLst/>
          </a:prstGeom>
          <a:ln w="12700">
            <a:miter lim="400000"/>
          </a:ln>
        </p:spPr>
      </p:pic>
      <p:sp>
        <p:nvSpPr>
          <p:cNvPr id="197" name="设备驱动程序"/>
          <p:cNvSpPr/>
          <p:nvPr/>
        </p:nvSpPr>
        <p:spPr>
          <a:xfrm>
            <a:off x="514190" y="548291"/>
            <a:ext cx="4482691" cy="1041401"/>
          </a:xfrm>
          <a:prstGeom prst="roundRect">
            <a:avLst>
              <a:gd name="adj" fmla="val 18293"/>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b="1">
                <a:solidFill>
                  <a:srgbClr val="FFFFFF"/>
                </a:solidFill>
                <a:latin typeface="Helvetica"/>
                <a:ea typeface="Helvetica"/>
                <a:cs typeface="Helvetica"/>
                <a:sym typeface="Helvetica"/>
              </a:defRPr>
            </a:lvl1pPr>
          </a:lstStyle>
          <a:p>
            <a:r>
              <a:t>设备驱动程序</a:t>
            </a:r>
          </a:p>
        </p:txBody>
      </p:sp>
      <p:sp>
        <p:nvSpPr>
          <p:cNvPr id="198" name="设备驱动程序是I/O进程与设备控制器之间的通信程序，其主要任务是接受上层软件发来的抽象的I/O请求，如read和write命令，把它们转换为具体要求后，发送给设备控制器启动设备去执行。"/>
          <p:cNvSpPr/>
          <p:nvPr/>
        </p:nvSpPr>
        <p:spPr>
          <a:xfrm>
            <a:off x="2020536" y="2146361"/>
            <a:ext cx="20342928" cy="294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10000"/>
              </a:lnSpc>
            </a:pPr>
            <a:r>
              <a:t>设备驱动程序是</a:t>
            </a:r>
            <a:r>
              <a:rPr>
                <a:solidFill>
                  <a:schemeClr val="accent5"/>
                </a:solidFill>
                <a:latin typeface="Helvetica"/>
                <a:ea typeface="Helvetica"/>
                <a:cs typeface="Helvetica"/>
                <a:sym typeface="Helvetica"/>
              </a:rPr>
              <a:t>I/O进程与设备控制器之间的通信程序</a:t>
            </a:r>
            <a:r>
              <a:t>，其主要任务是接受上层软件发来的抽象的I/O请求，如read和write命令，把它们转换为具体要求后，发送给设备控制器启动设备去执行。</a:t>
            </a:r>
          </a:p>
        </p:txBody>
      </p:sp>
      <p:pic>
        <p:nvPicPr>
          <p:cNvPr id="199" name="WechatIMG1184.jpeg" descr="WechatIMG1184.jpeg"/>
          <p:cNvPicPr>
            <a:picLocks noChangeAspect="1"/>
          </p:cNvPicPr>
          <p:nvPr/>
        </p:nvPicPr>
        <p:blipFill>
          <a:blip r:embed="rId5">
            <a:extLst/>
          </a:blip>
          <a:srcRect l="22737" t="27420" r="14631" b="22291"/>
          <a:stretch>
            <a:fillRect/>
          </a:stretch>
        </p:blipFill>
        <p:spPr>
          <a:xfrm>
            <a:off x="15447040" y="4793171"/>
            <a:ext cx="7486254" cy="80144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5697" y="21600"/>
                </a:lnTo>
                <a:cubicBezTo>
                  <a:pt x="15699" y="21591"/>
                  <a:pt x="15693" y="21580"/>
                  <a:pt x="15698" y="21573"/>
                </a:cubicBezTo>
                <a:cubicBezTo>
                  <a:pt x="15729" y="21527"/>
                  <a:pt x="15670" y="21514"/>
                  <a:pt x="15538" y="21538"/>
                </a:cubicBezTo>
                <a:cubicBezTo>
                  <a:pt x="15380" y="21566"/>
                  <a:pt x="15322" y="21545"/>
                  <a:pt x="15295" y="21448"/>
                </a:cubicBezTo>
                <a:cubicBezTo>
                  <a:pt x="15276" y="21378"/>
                  <a:pt x="15209" y="21303"/>
                  <a:pt x="15146" y="21280"/>
                </a:cubicBezTo>
                <a:cubicBezTo>
                  <a:pt x="15055" y="21248"/>
                  <a:pt x="15052" y="21219"/>
                  <a:pt x="15126" y="21136"/>
                </a:cubicBezTo>
                <a:cubicBezTo>
                  <a:pt x="15176" y="21079"/>
                  <a:pt x="15247" y="21051"/>
                  <a:pt x="15284" y="21072"/>
                </a:cubicBezTo>
                <a:cubicBezTo>
                  <a:pt x="15373" y="21123"/>
                  <a:pt x="15368" y="21006"/>
                  <a:pt x="15277" y="20921"/>
                </a:cubicBezTo>
                <a:cubicBezTo>
                  <a:pt x="15184" y="20834"/>
                  <a:pt x="15291" y="20440"/>
                  <a:pt x="15411" y="20428"/>
                </a:cubicBezTo>
                <a:cubicBezTo>
                  <a:pt x="15459" y="20423"/>
                  <a:pt x="15524" y="20411"/>
                  <a:pt x="15555" y="20401"/>
                </a:cubicBezTo>
                <a:cubicBezTo>
                  <a:pt x="15586" y="20391"/>
                  <a:pt x="15712" y="20380"/>
                  <a:pt x="15836" y="20375"/>
                </a:cubicBezTo>
                <a:cubicBezTo>
                  <a:pt x="15959" y="20371"/>
                  <a:pt x="16060" y="20348"/>
                  <a:pt x="16060" y="20325"/>
                </a:cubicBezTo>
                <a:cubicBezTo>
                  <a:pt x="16060" y="20302"/>
                  <a:pt x="16107" y="20231"/>
                  <a:pt x="16164" y="20167"/>
                </a:cubicBezTo>
                <a:cubicBezTo>
                  <a:pt x="16235" y="20087"/>
                  <a:pt x="16295" y="20072"/>
                  <a:pt x="16355" y="20119"/>
                </a:cubicBezTo>
                <a:cubicBezTo>
                  <a:pt x="16404" y="20156"/>
                  <a:pt x="16636" y="20171"/>
                  <a:pt x="16871" y="20151"/>
                </a:cubicBezTo>
                <a:cubicBezTo>
                  <a:pt x="16942" y="20145"/>
                  <a:pt x="16993" y="20141"/>
                  <a:pt x="17044" y="20139"/>
                </a:cubicBezTo>
                <a:cubicBezTo>
                  <a:pt x="17044" y="20134"/>
                  <a:pt x="17042" y="20129"/>
                  <a:pt x="17043" y="20124"/>
                </a:cubicBezTo>
                <a:cubicBezTo>
                  <a:pt x="17047" y="19951"/>
                  <a:pt x="17013" y="19836"/>
                  <a:pt x="16949" y="19813"/>
                </a:cubicBezTo>
                <a:cubicBezTo>
                  <a:pt x="16892" y="19792"/>
                  <a:pt x="16846" y="19718"/>
                  <a:pt x="16846" y="19648"/>
                </a:cubicBezTo>
                <a:cubicBezTo>
                  <a:pt x="16846" y="19577"/>
                  <a:pt x="16807" y="19483"/>
                  <a:pt x="16759" y="19438"/>
                </a:cubicBezTo>
                <a:cubicBezTo>
                  <a:pt x="16692" y="19376"/>
                  <a:pt x="16692" y="19292"/>
                  <a:pt x="16759" y="19084"/>
                </a:cubicBezTo>
                <a:cubicBezTo>
                  <a:pt x="16947" y="18497"/>
                  <a:pt x="16824" y="18215"/>
                  <a:pt x="16360" y="18171"/>
                </a:cubicBezTo>
                <a:cubicBezTo>
                  <a:pt x="16237" y="18159"/>
                  <a:pt x="16098" y="18120"/>
                  <a:pt x="16052" y="18085"/>
                </a:cubicBezTo>
                <a:cubicBezTo>
                  <a:pt x="15999" y="18045"/>
                  <a:pt x="15935" y="18058"/>
                  <a:pt x="15878" y="18123"/>
                </a:cubicBezTo>
                <a:cubicBezTo>
                  <a:pt x="15828" y="18179"/>
                  <a:pt x="15742" y="18209"/>
                  <a:pt x="15688" y="18189"/>
                </a:cubicBezTo>
                <a:cubicBezTo>
                  <a:pt x="15633" y="18169"/>
                  <a:pt x="15567" y="18187"/>
                  <a:pt x="15540" y="18229"/>
                </a:cubicBezTo>
                <a:cubicBezTo>
                  <a:pt x="15380" y="18471"/>
                  <a:pt x="15166" y="18124"/>
                  <a:pt x="15312" y="17860"/>
                </a:cubicBezTo>
                <a:cubicBezTo>
                  <a:pt x="15413" y="17678"/>
                  <a:pt x="15410" y="17674"/>
                  <a:pt x="15232" y="17716"/>
                </a:cubicBezTo>
                <a:cubicBezTo>
                  <a:pt x="15130" y="17740"/>
                  <a:pt x="15000" y="17721"/>
                  <a:pt x="14940" y="17674"/>
                </a:cubicBezTo>
                <a:cubicBezTo>
                  <a:pt x="14861" y="17613"/>
                  <a:pt x="14766" y="17610"/>
                  <a:pt x="14585" y="17663"/>
                </a:cubicBezTo>
                <a:cubicBezTo>
                  <a:pt x="14450" y="17703"/>
                  <a:pt x="14222" y="17745"/>
                  <a:pt x="14078" y="17757"/>
                </a:cubicBezTo>
                <a:cubicBezTo>
                  <a:pt x="13817" y="17778"/>
                  <a:pt x="13817" y="17778"/>
                  <a:pt x="13832" y="17500"/>
                </a:cubicBezTo>
                <a:cubicBezTo>
                  <a:pt x="13841" y="17331"/>
                  <a:pt x="13801" y="17176"/>
                  <a:pt x="13731" y="17103"/>
                </a:cubicBezTo>
                <a:cubicBezTo>
                  <a:pt x="13627" y="16996"/>
                  <a:pt x="13631" y="16977"/>
                  <a:pt x="13777" y="16904"/>
                </a:cubicBezTo>
                <a:cubicBezTo>
                  <a:pt x="13899" y="16843"/>
                  <a:pt x="13963" y="16844"/>
                  <a:pt x="14045" y="16908"/>
                </a:cubicBezTo>
                <a:cubicBezTo>
                  <a:pt x="14117" y="16964"/>
                  <a:pt x="14152" y="16966"/>
                  <a:pt x="14152" y="16915"/>
                </a:cubicBezTo>
                <a:cubicBezTo>
                  <a:pt x="14152" y="16775"/>
                  <a:pt x="14437" y="16682"/>
                  <a:pt x="14606" y="16766"/>
                </a:cubicBezTo>
                <a:cubicBezTo>
                  <a:pt x="14720" y="16823"/>
                  <a:pt x="14788" y="16822"/>
                  <a:pt x="14865" y="16762"/>
                </a:cubicBezTo>
                <a:cubicBezTo>
                  <a:pt x="14909" y="16728"/>
                  <a:pt x="14956" y="16715"/>
                  <a:pt x="14999" y="16718"/>
                </a:cubicBezTo>
                <a:cubicBezTo>
                  <a:pt x="15069" y="16724"/>
                  <a:pt x="15126" y="16777"/>
                  <a:pt x="15126" y="16863"/>
                </a:cubicBezTo>
                <a:cubicBezTo>
                  <a:pt x="15126" y="17010"/>
                  <a:pt x="14760" y="17336"/>
                  <a:pt x="14657" y="17282"/>
                </a:cubicBezTo>
                <a:cubicBezTo>
                  <a:pt x="14586" y="17244"/>
                  <a:pt x="14585" y="17254"/>
                  <a:pt x="14652" y="17322"/>
                </a:cubicBezTo>
                <a:cubicBezTo>
                  <a:pt x="14704" y="17375"/>
                  <a:pt x="14778" y="17386"/>
                  <a:pt x="14838" y="17350"/>
                </a:cubicBezTo>
                <a:cubicBezTo>
                  <a:pt x="14893" y="17318"/>
                  <a:pt x="15124" y="17289"/>
                  <a:pt x="15350" y="17287"/>
                </a:cubicBezTo>
                <a:cubicBezTo>
                  <a:pt x="15576" y="17285"/>
                  <a:pt x="15833" y="17247"/>
                  <a:pt x="15921" y="17201"/>
                </a:cubicBezTo>
                <a:cubicBezTo>
                  <a:pt x="16057" y="17130"/>
                  <a:pt x="16125" y="17144"/>
                  <a:pt x="16355" y="17290"/>
                </a:cubicBezTo>
                <a:cubicBezTo>
                  <a:pt x="16665" y="17487"/>
                  <a:pt x="16934" y="17512"/>
                  <a:pt x="17070" y="17359"/>
                </a:cubicBezTo>
                <a:cubicBezTo>
                  <a:pt x="17131" y="17290"/>
                  <a:pt x="17201" y="17276"/>
                  <a:pt x="17277" y="17316"/>
                </a:cubicBezTo>
                <a:cubicBezTo>
                  <a:pt x="17343" y="17351"/>
                  <a:pt x="17501" y="17348"/>
                  <a:pt x="17644" y="17311"/>
                </a:cubicBezTo>
                <a:cubicBezTo>
                  <a:pt x="17904" y="17244"/>
                  <a:pt x="18076" y="17285"/>
                  <a:pt x="18002" y="17397"/>
                </a:cubicBezTo>
                <a:cubicBezTo>
                  <a:pt x="17979" y="17433"/>
                  <a:pt x="18011" y="17444"/>
                  <a:pt x="18073" y="17422"/>
                </a:cubicBezTo>
                <a:cubicBezTo>
                  <a:pt x="18248" y="17359"/>
                  <a:pt x="18367" y="17456"/>
                  <a:pt x="18262" y="17575"/>
                </a:cubicBezTo>
                <a:cubicBezTo>
                  <a:pt x="18214" y="17629"/>
                  <a:pt x="18202" y="17673"/>
                  <a:pt x="18237" y="17673"/>
                </a:cubicBezTo>
                <a:cubicBezTo>
                  <a:pt x="18271" y="17673"/>
                  <a:pt x="18370" y="17590"/>
                  <a:pt x="18458" y="17487"/>
                </a:cubicBezTo>
                <a:lnTo>
                  <a:pt x="18617" y="17301"/>
                </a:lnTo>
                <a:lnTo>
                  <a:pt x="18780" y="17453"/>
                </a:lnTo>
                <a:lnTo>
                  <a:pt x="18943" y="17606"/>
                </a:lnTo>
                <a:lnTo>
                  <a:pt x="19014" y="17430"/>
                </a:lnTo>
                <a:cubicBezTo>
                  <a:pt x="19094" y="17233"/>
                  <a:pt x="19222" y="17199"/>
                  <a:pt x="19287" y="17358"/>
                </a:cubicBezTo>
                <a:cubicBezTo>
                  <a:pt x="19310" y="17415"/>
                  <a:pt x="19363" y="17444"/>
                  <a:pt x="19403" y="17421"/>
                </a:cubicBezTo>
                <a:cubicBezTo>
                  <a:pt x="19442" y="17398"/>
                  <a:pt x="19492" y="17446"/>
                  <a:pt x="19515" y="17527"/>
                </a:cubicBezTo>
                <a:cubicBezTo>
                  <a:pt x="19563" y="17701"/>
                  <a:pt x="19667" y="17713"/>
                  <a:pt x="19840" y="17566"/>
                </a:cubicBezTo>
                <a:cubicBezTo>
                  <a:pt x="19935" y="17486"/>
                  <a:pt x="20014" y="17476"/>
                  <a:pt x="20154" y="17526"/>
                </a:cubicBezTo>
                <a:cubicBezTo>
                  <a:pt x="20406" y="17615"/>
                  <a:pt x="20485" y="17814"/>
                  <a:pt x="20288" y="17863"/>
                </a:cubicBezTo>
                <a:cubicBezTo>
                  <a:pt x="20205" y="17883"/>
                  <a:pt x="20138" y="17939"/>
                  <a:pt x="20138" y="17988"/>
                </a:cubicBezTo>
                <a:cubicBezTo>
                  <a:pt x="20138" y="18036"/>
                  <a:pt x="20083" y="18118"/>
                  <a:pt x="20016" y="18170"/>
                </a:cubicBezTo>
                <a:cubicBezTo>
                  <a:pt x="19913" y="18250"/>
                  <a:pt x="19878" y="18243"/>
                  <a:pt x="19774" y="18126"/>
                </a:cubicBezTo>
                <a:cubicBezTo>
                  <a:pt x="19706" y="18050"/>
                  <a:pt x="19598" y="17981"/>
                  <a:pt x="19533" y="17971"/>
                </a:cubicBezTo>
                <a:cubicBezTo>
                  <a:pt x="19417" y="17953"/>
                  <a:pt x="19404" y="17984"/>
                  <a:pt x="19382" y="18333"/>
                </a:cubicBezTo>
                <a:cubicBezTo>
                  <a:pt x="19376" y="18427"/>
                  <a:pt x="19291" y="18575"/>
                  <a:pt x="19193" y="18661"/>
                </a:cubicBezTo>
                <a:cubicBezTo>
                  <a:pt x="19095" y="18747"/>
                  <a:pt x="19016" y="18839"/>
                  <a:pt x="19016" y="18867"/>
                </a:cubicBezTo>
                <a:cubicBezTo>
                  <a:pt x="19016" y="18980"/>
                  <a:pt x="19264" y="18995"/>
                  <a:pt x="19517" y="18896"/>
                </a:cubicBezTo>
                <a:cubicBezTo>
                  <a:pt x="19812" y="18781"/>
                  <a:pt x="19832" y="18788"/>
                  <a:pt x="20315" y="19168"/>
                </a:cubicBezTo>
                <a:cubicBezTo>
                  <a:pt x="20527" y="19334"/>
                  <a:pt x="20529" y="19339"/>
                  <a:pt x="20377" y="19415"/>
                </a:cubicBezTo>
                <a:cubicBezTo>
                  <a:pt x="20292" y="19457"/>
                  <a:pt x="20157" y="19492"/>
                  <a:pt x="20078" y="19492"/>
                </a:cubicBezTo>
                <a:cubicBezTo>
                  <a:pt x="19965" y="19492"/>
                  <a:pt x="19941" y="19530"/>
                  <a:pt x="19969" y="19667"/>
                </a:cubicBezTo>
                <a:cubicBezTo>
                  <a:pt x="20014" y="19886"/>
                  <a:pt x="20030" y="19886"/>
                  <a:pt x="20243" y="19654"/>
                </a:cubicBezTo>
                <a:lnTo>
                  <a:pt x="20416" y="19465"/>
                </a:lnTo>
                <a:lnTo>
                  <a:pt x="20549" y="19727"/>
                </a:lnTo>
                <a:cubicBezTo>
                  <a:pt x="20638" y="19902"/>
                  <a:pt x="20718" y="19977"/>
                  <a:pt x="20790" y="19951"/>
                </a:cubicBezTo>
                <a:cubicBezTo>
                  <a:pt x="20850" y="19929"/>
                  <a:pt x="21042" y="19970"/>
                  <a:pt x="21215" y="20042"/>
                </a:cubicBezTo>
                <a:cubicBezTo>
                  <a:pt x="21520" y="20168"/>
                  <a:pt x="21530" y="20182"/>
                  <a:pt x="21519" y="20479"/>
                </a:cubicBezTo>
                <a:cubicBezTo>
                  <a:pt x="21512" y="20648"/>
                  <a:pt x="21537" y="20823"/>
                  <a:pt x="21574" y="20867"/>
                </a:cubicBezTo>
                <a:cubicBezTo>
                  <a:pt x="21592" y="20890"/>
                  <a:pt x="21600" y="20912"/>
                  <a:pt x="21600" y="20933"/>
                </a:cubicBezTo>
                <a:lnTo>
                  <a:pt x="21600" y="0"/>
                </a:lnTo>
                <a:lnTo>
                  <a:pt x="0" y="0"/>
                </a:lnTo>
                <a:close/>
                <a:moveTo>
                  <a:pt x="14269" y="5405"/>
                </a:moveTo>
                <a:cubicBezTo>
                  <a:pt x="14295" y="5404"/>
                  <a:pt x="14321" y="5416"/>
                  <a:pt x="14353" y="5441"/>
                </a:cubicBezTo>
                <a:cubicBezTo>
                  <a:pt x="14411" y="5487"/>
                  <a:pt x="14449" y="5587"/>
                  <a:pt x="14436" y="5665"/>
                </a:cubicBezTo>
                <a:cubicBezTo>
                  <a:pt x="14409" y="5834"/>
                  <a:pt x="14309" y="5870"/>
                  <a:pt x="14134" y="5775"/>
                </a:cubicBezTo>
                <a:cubicBezTo>
                  <a:pt x="14013" y="5709"/>
                  <a:pt x="14012" y="5692"/>
                  <a:pt x="14125" y="5531"/>
                </a:cubicBezTo>
                <a:cubicBezTo>
                  <a:pt x="14185" y="5444"/>
                  <a:pt x="14226" y="5406"/>
                  <a:pt x="14269" y="5405"/>
                </a:cubicBezTo>
                <a:close/>
                <a:moveTo>
                  <a:pt x="11691" y="12443"/>
                </a:moveTo>
                <a:cubicBezTo>
                  <a:pt x="11741" y="12443"/>
                  <a:pt x="11778" y="12483"/>
                  <a:pt x="11800" y="12556"/>
                </a:cubicBezTo>
                <a:cubicBezTo>
                  <a:pt x="11809" y="12577"/>
                  <a:pt x="11817" y="12600"/>
                  <a:pt x="11821" y="12627"/>
                </a:cubicBezTo>
                <a:cubicBezTo>
                  <a:pt x="11828" y="12673"/>
                  <a:pt x="11827" y="12712"/>
                  <a:pt x="11823" y="12746"/>
                </a:cubicBezTo>
                <a:cubicBezTo>
                  <a:pt x="11824" y="12788"/>
                  <a:pt x="11823" y="12833"/>
                  <a:pt x="11820" y="12884"/>
                </a:cubicBezTo>
                <a:cubicBezTo>
                  <a:pt x="11795" y="13246"/>
                  <a:pt x="11668" y="13360"/>
                  <a:pt x="11539" y="13135"/>
                </a:cubicBezTo>
                <a:cubicBezTo>
                  <a:pt x="11471" y="13016"/>
                  <a:pt x="11451" y="12853"/>
                  <a:pt x="11472" y="12717"/>
                </a:cubicBezTo>
                <a:cubicBezTo>
                  <a:pt x="11458" y="12681"/>
                  <a:pt x="11469" y="12643"/>
                  <a:pt x="11505" y="12588"/>
                </a:cubicBezTo>
                <a:cubicBezTo>
                  <a:pt x="11507" y="12586"/>
                  <a:pt x="11509" y="12584"/>
                  <a:pt x="11511" y="12581"/>
                </a:cubicBezTo>
                <a:cubicBezTo>
                  <a:pt x="11528" y="12546"/>
                  <a:pt x="11548" y="12515"/>
                  <a:pt x="11575" y="12494"/>
                </a:cubicBezTo>
                <a:cubicBezTo>
                  <a:pt x="11619" y="12460"/>
                  <a:pt x="11658" y="12443"/>
                  <a:pt x="11691" y="12443"/>
                </a:cubicBezTo>
                <a:close/>
                <a:moveTo>
                  <a:pt x="12320" y="12679"/>
                </a:moveTo>
                <a:cubicBezTo>
                  <a:pt x="12361" y="12686"/>
                  <a:pt x="12411" y="12716"/>
                  <a:pt x="12466" y="12772"/>
                </a:cubicBezTo>
                <a:cubicBezTo>
                  <a:pt x="12587" y="12898"/>
                  <a:pt x="12587" y="12910"/>
                  <a:pt x="12448" y="12979"/>
                </a:cubicBezTo>
                <a:cubicBezTo>
                  <a:pt x="12282" y="13062"/>
                  <a:pt x="12208" y="13018"/>
                  <a:pt x="12208" y="12839"/>
                </a:cubicBezTo>
                <a:cubicBezTo>
                  <a:pt x="12208" y="12722"/>
                  <a:pt x="12252" y="12668"/>
                  <a:pt x="12320" y="12679"/>
                </a:cubicBezTo>
                <a:close/>
                <a:moveTo>
                  <a:pt x="18509" y="18311"/>
                </a:moveTo>
                <a:cubicBezTo>
                  <a:pt x="18488" y="18312"/>
                  <a:pt x="18457" y="18314"/>
                  <a:pt x="18417" y="18318"/>
                </a:cubicBezTo>
                <a:cubicBezTo>
                  <a:pt x="18254" y="18335"/>
                  <a:pt x="18230" y="18372"/>
                  <a:pt x="18230" y="18603"/>
                </a:cubicBezTo>
                <a:cubicBezTo>
                  <a:pt x="18230" y="18918"/>
                  <a:pt x="18101" y="19017"/>
                  <a:pt x="17763" y="18959"/>
                </a:cubicBezTo>
                <a:cubicBezTo>
                  <a:pt x="17484" y="18911"/>
                  <a:pt x="17439" y="18977"/>
                  <a:pt x="17687" y="19070"/>
                </a:cubicBezTo>
                <a:cubicBezTo>
                  <a:pt x="18059" y="19210"/>
                  <a:pt x="18831" y="19120"/>
                  <a:pt x="18567" y="18968"/>
                </a:cubicBezTo>
                <a:cubicBezTo>
                  <a:pt x="18524" y="18943"/>
                  <a:pt x="18507" y="18897"/>
                  <a:pt x="18528" y="18865"/>
                </a:cubicBezTo>
                <a:cubicBezTo>
                  <a:pt x="18549" y="18833"/>
                  <a:pt x="18516" y="18790"/>
                  <a:pt x="18454" y="18768"/>
                </a:cubicBezTo>
                <a:cubicBezTo>
                  <a:pt x="18301" y="18713"/>
                  <a:pt x="18313" y="18466"/>
                  <a:pt x="18473" y="18374"/>
                </a:cubicBezTo>
                <a:cubicBezTo>
                  <a:pt x="18558" y="18325"/>
                  <a:pt x="18574" y="18309"/>
                  <a:pt x="18509" y="18311"/>
                </a:cubicBezTo>
                <a:close/>
                <a:moveTo>
                  <a:pt x="19422" y="19142"/>
                </a:moveTo>
                <a:cubicBezTo>
                  <a:pt x="19292" y="19142"/>
                  <a:pt x="19289" y="19176"/>
                  <a:pt x="19398" y="19368"/>
                </a:cubicBezTo>
                <a:cubicBezTo>
                  <a:pt x="19474" y="19500"/>
                  <a:pt x="19489" y="19503"/>
                  <a:pt x="19551" y="19398"/>
                </a:cubicBezTo>
                <a:cubicBezTo>
                  <a:pt x="19634" y="19260"/>
                  <a:pt x="19574" y="19142"/>
                  <a:pt x="19422" y="19142"/>
                </a:cubicBezTo>
                <a:close/>
                <a:moveTo>
                  <a:pt x="17826" y="20160"/>
                </a:moveTo>
                <a:cubicBezTo>
                  <a:pt x="17703" y="20193"/>
                  <a:pt x="17516" y="20285"/>
                  <a:pt x="17418" y="20377"/>
                </a:cubicBezTo>
                <a:cubicBezTo>
                  <a:pt x="17444" y="20416"/>
                  <a:pt x="17472" y="20454"/>
                  <a:pt x="17498" y="20482"/>
                </a:cubicBezTo>
                <a:cubicBezTo>
                  <a:pt x="17561" y="20551"/>
                  <a:pt x="17574" y="20615"/>
                  <a:pt x="17531" y="20639"/>
                </a:cubicBezTo>
                <a:cubicBezTo>
                  <a:pt x="17486" y="20666"/>
                  <a:pt x="17487" y="20780"/>
                  <a:pt x="17535" y="20955"/>
                </a:cubicBezTo>
                <a:cubicBezTo>
                  <a:pt x="17596" y="21179"/>
                  <a:pt x="17640" y="21227"/>
                  <a:pt x="17773" y="21214"/>
                </a:cubicBezTo>
                <a:cubicBezTo>
                  <a:pt x="17863" y="21205"/>
                  <a:pt x="17974" y="21175"/>
                  <a:pt x="18020" y="21149"/>
                </a:cubicBezTo>
                <a:cubicBezTo>
                  <a:pt x="18066" y="21122"/>
                  <a:pt x="18152" y="21118"/>
                  <a:pt x="18211" y="21139"/>
                </a:cubicBezTo>
                <a:cubicBezTo>
                  <a:pt x="18376" y="21198"/>
                  <a:pt x="18525" y="20702"/>
                  <a:pt x="18420" y="20445"/>
                </a:cubicBezTo>
                <a:cubicBezTo>
                  <a:pt x="18342" y="20253"/>
                  <a:pt x="18332" y="20249"/>
                  <a:pt x="18199" y="20361"/>
                </a:cubicBezTo>
                <a:cubicBezTo>
                  <a:pt x="18067" y="20473"/>
                  <a:pt x="18051" y="20468"/>
                  <a:pt x="17904" y="20275"/>
                </a:cubicBezTo>
                <a:cubicBezTo>
                  <a:pt x="17872" y="20234"/>
                  <a:pt x="17847" y="20196"/>
                  <a:pt x="17826" y="20160"/>
                </a:cubicBezTo>
                <a:close/>
                <a:moveTo>
                  <a:pt x="21600" y="20941"/>
                </a:moveTo>
                <a:cubicBezTo>
                  <a:pt x="21598" y="20961"/>
                  <a:pt x="21588" y="20979"/>
                  <a:pt x="21567" y="20991"/>
                </a:cubicBezTo>
                <a:cubicBezTo>
                  <a:pt x="21520" y="21019"/>
                  <a:pt x="21532" y="21138"/>
                  <a:pt x="21600" y="21321"/>
                </a:cubicBezTo>
                <a:lnTo>
                  <a:pt x="21600" y="20941"/>
                </a:lnTo>
                <a:close/>
                <a:moveTo>
                  <a:pt x="16488" y="20958"/>
                </a:moveTo>
                <a:cubicBezTo>
                  <a:pt x="16457" y="20963"/>
                  <a:pt x="16424" y="20989"/>
                  <a:pt x="16408" y="21034"/>
                </a:cubicBezTo>
                <a:cubicBezTo>
                  <a:pt x="16392" y="21080"/>
                  <a:pt x="16418" y="21106"/>
                  <a:pt x="16468" y="21091"/>
                </a:cubicBezTo>
                <a:cubicBezTo>
                  <a:pt x="16517" y="21075"/>
                  <a:pt x="16555" y="21040"/>
                  <a:pt x="16552" y="21012"/>
                </a:cubicBezTo>
                <a:cubicBezTo>
                  <a:pt x="16548" y="20970"/>
                  <a:pt x="16519" y="20953"/>
                  <a:pt x="16488" y="20958"/>
                </a:cubicBezTo>
                <a:close/>
                <a:moveTo>
                  <a:pt x="16548" y="21367"/>
                </a:moveTo>
                <a:lnTo>
                  <a:pt x="16199" y="21583"/>
                </a:lnTo>
                <a:cubicBezTo>
                  <a:pt x="16187" y="21590"/>
                  <a:pt x="16180" y="21593"/>
                  <a:pt x="16169" y="21600"/>
                </a:cubicBezTo>
                <a:lnTo>
                  <a:pt x="17244" y="21600"/>
                </a:lnTo>
                <a:cubicBezTo>
                  <a:pt x="17157" y="21567"/>
                  <a:pt x="17049" y="21528"/>
                  <a:pt x="16939" y="21493"/>
                </a:cubicBezTo>
                <a:lnTo>
                  <a:pt x="16548" y="21367"/>
                </a:lnTo>
                <a:close/>
                <a:moveTo>
                  <a:pt x="18963" y="21499"/>
                </a:moveTo>
                <a:cubicBezTo>
                  <a:pt x="18945" y="21509"/>
                  <a:pt x="18916" y="21537"/>
                  <a:pt x="18877" y="21583"/>
                </a:cubicBezTo>
                <a:cubicBezTo>
                  <a:pt x="18871" y="21590"/>
                  <a:pt x="18864" y="21593"/>
                  <a:pt x="18857" y="21600"/>
                </a:cubicBezTo>
                <a:lnTo>
                  <a:pt x="18972" y="21600"/>
                </a:lnTo>
                <a:cubicBezTo>
                  <a:pt x="18969" y="21577"/>
                  <a:pt x="18965" y="21554"/>
                  <a:pt x="18973" y="21532"/>
                </a:cubicBezTo>
                <a:cubicBezTo>
                  <a:pt x="18985" y="21500"/>
                  <a:pt x="18980" y="21490"/>
                  <a:pt x="18963" y="21499"/>
                </a:cubicBezTo>
                <a:close/>
                <a:moveTo>
                  <a:pt x="17896" y="21523"/>
                </a:moveTo>
                <a:cubicBezTo>
                  <a:pt x="17796" y="21521"/>
                  <a:pt x="17693" y="21548"/>
                  <a:pt x="17625" y="21600"/>
                </a:cubicBezTo>
                <a:lnTo>
                  <a:pt x="18122" y="21600"/>
                </a:lnTo>
                <a:cubicBezTo>
                  <a:pt x="18077" y="21551"/>
                  <a:pt x="17990" y="21525"/>
                  <a:pt x="17896" y="21523"/>
                </a:cubicBezTo>
                <a:close/>
              </a:path>
            </a:pathLst>
          </a:custGeom>
          <a:ln w="12700">
            <a:miter lim="400000"/>
          </a:ln>
        </p:spPr>
      </p:pic>
    </p:spTree>
    <p:extLst>
      <p:ext uri="{BB962C8B-B14F-4D97-AF65-F5344CB8AC3E}">
        <p14:creationId xmlns:p14="http://schemas.microsoft.com/office/powerpoint/2010/main" val="116192650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0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06"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207" name="设备管理软件的功能"/>
          <p:cNvSpPr/>
          <p:nvPr/>
        </p:nvSpPr>
        <p:spPr>
          <a:xfrm>
            <a:off x="1050679" y="2119911"/>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设备管理软件的功能</a:t>
            </a:r>
          </a:p>
        </p:txBody>
      </p:sp>
      <p:sp>
        <p:nvSpPr>
          <p:cNvPr id="208" name="设备驱动程序"/>
          <p:cNvSpPr/>
          <p:nvPr/>
        </p:nvSpPr>
        <p:spPr>
          <a:xfrm>
            <a:off x="1050679" y="7450369"/>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设备驱动程序</a:t>
            </a:r>
          </a:p>
        </p:txBody>
      </p:sp>
      <p:sp>
        <p:nvSpPr>
          <p:cNvPr id="209" name="与硬件无关的I/O软件"/>
          <p:cNvSpPr/>
          <p:nvPr/>
        </p:nvSpPr>
        <p:spPr>
          <a:xfrm>
            <a:off x="1050679" y="10115598"/>
            <a:ext cx="640936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与硬件无关的I/O软件</a:t>
            </a:r>
          </a:p>
        </p:txBody>
      </p:sp>
      <p:sp>
        <p:nvSpPr>
          <p:cNvPr id="210" name="中断处理程序"/>
          <p:cNvSpPr/>
          <p:nvPr/>
        </p:nvSpPr>
        <p:spPr>
          <a:xfrm>
            <a:off x="1050679" y="4785140"/>
            <a:ext cx="488943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中断处理程序</a:t>
            </a:r>
          </a:p>
        </p:txBody>
      </p:sp>
      <p:sp>
        <p:nvSpPr>
          <p:cNvPr id="211" name="箭头"/>
          <p:cNvSpPr/>
          <p:nvPr/>
        </p:nvSpPr>
        <p:spPr>
          <a:xfrm>
            <a:off x="7888548" y="10066888"/>
            <a:ext cx="1575308"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38717007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1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16" name="第五节 I/O软件管理"/>
          <p:cNvSpPr/>
          <p:nvPr/>
        </p:nvSpPr>
        <p:spPr>
          <a:xfrm>
            <a:off x="10411023" y="105864"/>
            <a:ext cx="356195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第五节 I/O软件管理</a:t>
            </a:r>
          </a:p>
        </p:txBody>
      </p:sp>
      <p:sp>
        <p:nvSpPr>
          <p:cNvPr id="217" name="设备无关的I/O软件的功能如下："/>
          <p:cNvSpPr/>
          <p:nvPr/>
        </p:nvSpPr>
        <p:spPr>
          <a:xfrm>
            <a:off x="601902" y="2147395"/>
            <a:ext cx="921639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设备无关的I/O软件的功能如下：</a:t>
            </a:r>
          </a:p>
        </p:txBody>
      </p:sp>
      <p:sp>
        <p:nvSpPr>
          <p:cNvPr id="218" name="（1） 设备命名…"/>
          <p:cNvSpPr/>
          <p:nvPr/>
        </p:nvSpPr>
        <p:spPr>
          <a:xfrm>
            <a:off x="929730" y="3695699"/>
            <a:ext cx="13371831"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（1）	设备命名</a:t>
            </a:r>
          </a:p>
          <a:p>
            <a:pPr algn="l"/>
            <a:r>
              <a:t>（2）	设备保护</a:t>
            </a:r>
          </a:p>
          <a:p>
            <a:pPr algn="l"/>
            <a:r>
              <a:t>（3）	提供独立于设备的块大小</a:t>
            </a:r>
          </a:p>
          <a:p>
            <a:pPr algn="l"/>
            <a:r>
              <a:t>（4）	为块设备和字符设备提供必要的缓冲技术</a:t>
            </a:r>
          </a:p>
          <a:p>
            <a:pPr algn="l"/>
            <a:r>
              <a:t>（5）	块设备的存储分配</a:t>
            </a:r>
          </a:p>
          <a:p>
            <a:pPr algn="l"/>
            <a:r>
              <a:t>（6）	分配和释放独立设备</a:t>
            </a:r>
          </a:p>
          <a:p>
            <a:pPr algn="l"/>
            <a:r>
              <a:t>（7）	错误处理</a:t>
            </a:r>
          </a:p>
        </p:txBody>
      </p:sp>
      <p:sp>
        <p:nvSpPr>
          <p:cNvPr id="219" name="6.5.4 四、与硬件无关的I/O软件"/>
          <p:cNvSpPr/>
          <p:nvPr/>
        </p:nvSpPr>
        <p:spPr>
          <a:xfrm>
            <a:off x="33917" y="84829"/>
            <a:ext cx="382155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6.5.4 四、与硬件无关的I/O软件</a:t>
            </a:r>
          </a:p>
        </p:txBody>
      </p:sp>
      <p:sp>
        <p:nvSpPr>
          <p:cNvPr id="11" name="与硬件无关的I/O软件"/>
          <p:cNvSpPr/>
          <p:nvPr/>
        </p:nvSpPr>
        <p:spPr>
          <a:xfrm>
            <a:off x="514190" y="548291"/>
            <a:ext cx="6148616" cy="1041401"/>
          </a:xfrm>
          <a:prstGeom prst="roundRect">
            <a:avLst>
              <a:gd name="adj" fmla="val 18293"/>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500" b="1">
                <a:solidFill>
                  <a:srgbClr val="FFFFFF"/>
                </a:solidFill>
                <a:latin typeface="Helvetica"/>
                <a:ea typeface="Helvetica"/>
                <a:cs typeface="Helvetica"/>
                <a:sym typeface="Helvetica"/>
              </a:defRPr>
            </a:lvl1pPr>
          </a:lstStyle>
          <a:p>
            <a:r>
              <a:t>与硬件无关的I/O软件</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27"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228"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229"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23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31"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232"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233"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
        <p:nvSpPr>
          <p:cNvPr id="234" name="设备管理软件的功能"/>
          <p:cNvSpPr/>
          <p:nvPr/>
        </p:nvSpPr>
        <p:spPr>
          <a:xfrm>
            <a:off x="2893041" y="6504346"/>
            <a:ext cx="59450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设备管理软件的功能</a:t>
            </a:r>
          </a:p>
        </p:txBody>
      </p:sp>
      <p:sp>
        <p:nvSpPr>
          <p:cNvPr id="235" name="中断处理程序"/>
          <p:cNvSpPr/>
          <p:nvPr/>
        </p:nvSpPr>
        <p:spPr>
          <a:xfrm>
            <a:off x="4519801" y="7412441"/>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中断处理程序</a:t>
            </a:r>
          </a:p>
        </p:txBody>
      </p:sp>
      <p:sp>
        <p:nvSpPr>
          <p:cNvPr id="236" name="线条"/>
          <p:cNvSpPr/>
          <p:nvPr/>
        </p:nvSpPr>
        <p:spPr>
          <a:xfrm flipV="1">
            <a:off x="9059110" y="6765564"/>
            <a:ext cx="1" cy="3273519"/>
          </a:xfrm>
          <a:prstGeom prst="line">
            <a:avLst/>
          </a:prstGeom>
          <a:ln w="38100">
            <a:solidFill>
              <a:srgbClr val="000000"/>
            </a:solidFill>
            <a:miter lim="400000"/>
          </a:ln>
        </p:spPr>
        <p:txBody>
          <a:bodyPr lIns="50800" tIns="50800" rIns="50800" bIns="50800" anchor="ctr"/>
          <a:lstStyle/>
          <a:p>
            <a:pPr>
              <a:defRPr sz="3200"/>
            </a:pPr>
            <a:endParaRPr/>
          </a:p>
        </p:txBody>
      </p:sp>
      <p:sp>
        <p:nvSpPr>
          <p:cNvPr id="237" name="线条"/>
          <p:cNvSpPr/>
          <p:nvPr/>
        </p:nvSpPr>
        <p:spPr>
          <a:xfrm>
            <a:off x="9040059" y="8240583"/>
            <a:ext cx="541870" cy="1"/>
          </a:xfrm>
          <a:prstGeom prst="line">
            <a:avLst/>
          </a:prstGeom>
          <a:ln w="38100">
            <a:solidFill>
              <a:srgbClr val="000000"/>
            </a:solidFill>
            <a:miter lim="400000"/>
          </a:ln>
        </p:spPr>
        <p:txBody>
          <a:bodyPr lIns="50800" tIns="50800" rIns="50800" bIns="50800" anchor="ctr"/>
          <a:lstStyle/>
          <a:p>
            <a:pPr>
              <a:defRPr sz="3200"/>
            </a:pPr>
            <a:endParaRPr/>
          </a:p>
        </p:txBody>
      </p:sp>
      <p:sp>
        <p:nvSpPr>
          <p:cNvPr id="238" name="设备驱动程序"/>
          <p:cNvSpPr/>
          <p:nvPr/>
        </p:nvSpPr>
        <p:spPr>
          <a:xfrm>
            <a:off x="4519801" y="8291727"/>
            <a:ext cx="4318258"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设备驱动程序</a:t>
            </a:r>
          </a:p>
        </p:txBody>
      </p:sp>
      <p:sp>
        <p:nvSpPr>
          <p:cNvPr id="239" name="与硬件无关的I/O软件"/>
          <p:cNvSpPr/>
          <p:nvPr/>
        </p:nvSpPr>
        <p:spPr>
          <a:xfrm>
            <a:off x="2893041" y="9196750"/>
            <a:ext cx="594501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与硬件无关的I/O软件</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4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45"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246"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247"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24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49"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250"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251" name="6 磁盘管理"/>
          <p:cNvSpPr/>
          <p:nvPr/>
        </p:nvSpPr>
        <p:spPr>
          <a:xfrm>
            <a:off x="9783929" y="8847107"/>
            <a:ext cx="4087656"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6 磁盘管理</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5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5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58"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259" name="磁盘存储器不仅容量大，存取速度快，而且可以实现随机存取，是存放大量程序和数据的理想设备。"/>
          <p:cNvSpPr/>
          <p:nvPr/>
        </p:nvSpPr>
        <p:spPr>
          <a:xfrm>
            <a:off x="2096773" y="3160410"/>
            <a:ext cx="20190454"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磁盘存储器不仅</a:t>
            </a:r>
            <a:r>
              <a:rPr>
                <a:solidFill>
                  <a:schemeClr val="accent5"/>
                </a:solidFill>
              </a:rPr>
              <a:t>容量大</a:t>
            </a:r>
            <a:r>
              <a:t>，</a:t>
            </a:r>
            <a:r>
              <a:rPr>
                <a:solidFill>
                  <a:schemeClr val="accent5"/>
                </a:solidFill>
              </a:rPr>
              <a:t>存取速度快</a:t>
            </a:r>
            <a:r>
              <a:t>，而且可以实现</a:t>
            </a:r>
            <a:r>
              <a:rPr>
                <a:solidFill>
                  <a:schemeClr val="accent5"/>
                </a:solidFill>
              </a:rPr>
              <a:t>随机存取</a:t>
            </a:r>
            <a:r>
              <a:t>，是存放大量程序和数据的理想设备。</a:t>
            </a:r>
          </a:p>
        </p:txBody>
      </p:sp>
      <p:sp>
        <p:nvSpPr>
          <p:cNvPr id="260" name="磁盘管理"/>
          <p:cNvSpPr/>
          <p:nvPr/>
        </p:nvSpPr>
        <p:spPr>
          <a:xfrm>
            <a:off x="366157" y="369939"/>
            <a:ext cx="3000376" cy="854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5600" b="1">
                <a:latin typeface="华文细黑"/>
                <a:ea typeface="华文细黑"/>
                <a:cs typeface="华文细黑"/>
                <a:sym typeface="华文细黑"/>
              </a:defRPr>
            </a:lvl1pPr>
          </a:lstStyle>
          <a:p>
            <a:r>
              <a:t>磁盘管理</a:t>
            </a:r>
          </a:p>
        </p:txBody>
      </p:sp>
      <p:sp>
        <p:nvSpPr>
          <p:cNvPr id="261" name="磁盘管理的重要目标是提高磁盘空间利用率和磁盘访问速度。"/>
          <p:cNvSpPr/>
          <p:nvPr/>
        </p:nvSpPr>
        <p:spPr>
          <a:xfrm>
            <a:off x="2096774" y="6976406"/>
            <a:ext cx="20190452"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磁盘管理的重要目标是提高磁盘</a:t>
            </a:r>
            <a:r>
              <a:rPr>
                <a:solidFill>
                  <a:schemeClr val="accent5"/>
                </a:solidFill>
                <a:latin typeface="Helvetica"/>
                <a:ea typeface="Helvetica"/>
                <a:cs typeface="Helvetica"/>
                <a:sym typeface="Helvetica"/>
              </a:rPr>
              <a:t>空间利用率</a:t>
            </a:r>
            <a:r>
              <a:t>和磁盘</a:t>
            </a:r>
            <a:r>
              <a:rPr>
                <a:solidFill>
                  <a:schemeClr val="accent5"/>
                </a:solidFill>
                <a:latin typeface="Helvetica"/>
                <a:ea typeface="Helvetica"/>
                <a:cs typeface="Helvetica"/>
                <a:sym typeface="Helvetica"/>
              </a:rPr>
              <a:t>访问速度</a:t>
            </a:r>
            <a:r>
              <a:t>。</a:t>
            </a:r>
          </a:p>
        </p:txBody>
      </p:sp>
      <p:sp>
        <p:nvSpPr>
          <p:cNvPr id="9" name="6.5.3 三、设备驱动程序"/>
          <p:cNvSpPr/>
          <p:nvPr/>
        </p:nvSpPr>
        <p:spPr>
          <a:xfrm>
            <a:off x="151098" y="81207"/>
            <a:ext cx="162865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400" dirty="0">
                <a:solidFill>
                  <a:schemeClr val="bg2"/>
                </a:solidFill>
                <a:latin typeface="SimSun" charset="-122"/>
                <a:ea typeface="SimSun" charset="-122"/>
                <a:cs typeface="SimSun" charset="-122"/>
              </a:rPr>
              <a:t>6.6.0</a:t>
            </a:r>
            <a:r>
              <a:rPr lang="zh-CN" altLang="en-US" sz="1400" dirty="0">
                <a:solidFill>
                  <a:schemeClr val="bg2"/>
                </a:solidFill>
                <a:latin typeface="SimSun" charset="-122"/>
                <a:ea typeface="SimSun" charset="-122"/>
                <a:cs typeface="SimSun" charset="-122"/>
              </a:rPr>
              <a:t>零、磁盘管理</a:t>
            </a:r>
            <a:endParaRPr sz="1400" dirty="0">
              <a:solidFill>
                <a:schemeClr val="bg2"/>
              </a:solidFill>
              <a:latin typeface="SimSun" charset="-122"/>
              <a:ea typeface="SimSun" charset="-122"/>
              <a:cs typeface="SimSun" charset="-122"/>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7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7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74"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275" name="磁盘结构"/>
          <p:cNvSpPr/>
          <p:nvPr/>
        </p:nvSpPr>
        <p:spPr>
          <a:xfrm>
            <a:off x="830549" y="1286257"/>
            <a:ext cx="421518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磁盘结构</a:t>
            </a:r>
          </a:p>
        </p:txBody>
      </p:sp>
      <p:sp>
        <p:nvSpPr>
          <p:cNvPr id="276" name="磁盘调度"/>
          <p:cNvSpPr/>
          <p:nvPr/>
        </p:nvSpPr>
        <p:spPr>
          <a:xfrm>
            <a:off x="830549" y="4899513"/>
            <a:ext cx="421518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
        <p:nvSpPr>
          <p:cNvPr id="277" name="提高磁盘I/O速度的方法"/>
          <p:cNvSpPr/>
          <p:nvPr/>
        </p:nvSpPr>
        <p:spPr>
          <a:xfrm>
            <a:off x="830549" y="8690899"/>
            <a:ext cx="712517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提高磁盘I/O速度的方法</a:t>
            </a:r>
          </a:p>
        </p:txBody>
      </p:sp>
      <p:sp>
        <p:nvSpPr>
          <p:cNvPr id="278" name="箭头"/>
          <p:cNvSpPr/>
          <p:nvPr/>
        </p:nvSpPr>
        <p:spPr>
          <a:xfrm>
            <a:off x="5649698" y="1237547"/>
            <a:ext cx="1575308"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extLst>
      <p:ext uri="{BB962C8B-B14F-4D97-AF65-F5344CB8AC3E}">
        <p14:creationId xmlns:p14="http://schemas.microsoft.com/office/powerpoint/2010/main" val="181130077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8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83"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284" name="磁盘结构"/>
          <p:cNvSpPr/>
          <p:nvPr/>
        </p:nvSpPr>
        <p:spPr>
          <a:xfrm>
            <a:off x="754208" y="344714"/>
            <a:ext cx="421518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磁盘结构</a:t>
            </a:r>
          </a:p>
        </p:txBody>
      </p:sp>
      <p:pic>
        <p:nvPicPr>
          <p:cNvPr id="285" name="pasted-image.png" descr="pasted-image.png"/>
          <p:cNvPicPr>
            <a:picLocks noChangeAspect="1"/>
          </p:cNvPicPr>
          <p:nvPr/>
        </p:nvPicPr>
        <p:blipFill>
          <a:blip r:embed="rId3">
            <a:extLst/>
          </a:blip>
          <a:stretch>
            <a:fillRect/>
          </a:stretch>
        </p:blipFill>
        <p:spPr>
          <a:xfrm rot="16351">
            <a:off x="3270697" y="2805586"/>
            <a:ext cx="7392093" cy="8104828"/>
          </a:xfrm>
          <a:prstGeom prst="rect">
            <a:avLst/>
          </a:prstGeom>
          <a:ln w="12700">
            <a:miter lim="400000"/>
          </a:ln>
        </p:spPr>
      </p:pic>
      <p:pic>
        <p:nvPicPr>
          <p:cNvPr id="286" name="pasted-image.png" descr="pasted-image.png"/>
          <p:cNvPicPr>
            <a:picLocks noChangeAspect="1"/>
          </p:cNvPicPr>
          <p:nvPr/>
        </p:nvPicPr>
        <p:blipFill>
          <a:blip r:embed="rId4">
            <a:extLst/>
          </a:blip>
          <a:stretch>
            <a:fillRect/>
          </a:stretch>
        </p:blipFill>
        <p:spPr>
          <a:xfrm>
            <a:off x="12489034" y="3952813"/>
            <a:ext cx="7919477" cy="5810374"/>
          </a:xfrm>
          <a:prstGeom prst="rect">
            <a:avLst/>
          </a:prstGeom>
          <a:ln w="12700">
            <a:miter lim="400000"/>
          </a:ln>
        </p:spPr>
      </p:pic>
      <p:sp>
        <p:nvSpPr>
          <p:cNvPr id="287"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pic>
        <p:nvPicPr>
          <p:cNvPr id="288" name="屏幕快照 2019-03-06 下午5.39.47.png" descr="屏幕快照 2019-03-06 下午5.39.47.png"/>
          <p:cNvPicPr>
            <a:picLocks noChangeAspect="1"/>
          </p:cNvPicPr>
          <p:nvPr/>
        </p:nvPicPr>
        <p:blipFill>
          <a:blip r:embed="rId5">
            <a:extLst/>
          </a:blip>
          <a:stretch>
            <a:fillRect/>
          </a:stretch>
        </p:blipFill>
        <p:spPr>
          <a:xfrm>
            <a:off x="20311691" y="738577"/>
            <a:ext cx="3276601" cy="1054101"/>
          </a:xfrm>
          <a:prstGeom prst="rect">
            <a:avLst/>
          </a:prstGeom>
          <a:ln w="12700">
            <a:miter lim="400000"/>
          </a:ln>
        </p:spPr>
      </p:pic>
    </p:spTree>
    <p:extLst>
      <p:ext uri="{BB962C8B-B14F-4D97-AF65-F5344CB8AC3E}">
        <p14:creationId xmlns:p14="http://schemas.microsoft.com/office/powerpoint/2010/main" val="49942286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29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293"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294" name="磁盘结构"/>
          <p:cNvSpPr/>
          <p:nvPr/>
        </p:nvSpPr>
        <p:spPr>
          <a:xfrm>
            <a:off x="754208" y="344714"/>
            <a:ext cx="421518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磁盘结构</a:t>
            </a:r>
          </a:p>
        </p:txBody>
      </p:sp>
      <p:pic>
        <p:nvPicPr>
          <p:cNvPr id="295" name="屏幕快照 2018-03-06 下午3.08.28.png" descr="屏幕快照 2018-03-06 下午3.08.28.png"/>
          <p:cNvPicPr>
            <a:picLocks noChangeAspect="1"/>
          </p:cNvPicPr>
          <p:nvPr/>
        </p:nvPicPr>
        <p:blipFill>
          <a:blip r:embed="rId4">
            <a:extLst/>
          </a:blip>
          <a:srcRect r="1372"/>
          <a:stretch>
            <a:fillRect/>
          </a:stretch>
        </p:blipFill>
        <p:spPr>
          <a:xfrm rot="120000">
            <a:off x="1763824" y="2433480"/>
            <a:ext cx="8562976" cy="7966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 y="9908"/>
                </a:lnTo>
                <a:cubicBezTo>
                  <a:pt x="6" y="15881"/>
                  <a:pt x="28" y="19760"/>
                  <a:pt x="60" y="19675"/>
                </a:cubicBezTo>
                <a:cubicBezTo>
                  <a:pt x="89" y="19598"/>
                  <a:pt x="127" y="19534"/>
                  <a:pt x="145" y="19534"/>
                </a:cubicBezTo>
                <a:cubicBezTo>
                  <a:pt x="163" y="19534"/>
                  <a:pt x="201" y="19598"/>
                  <a:pt x="228" y="19675"/>
                </a:cubicBezTo>
                <a:cubicBezTo>
                  <a:pt x="290" y="19850"/>
                  <a:pt x="205" y="20043"/>
                  <a:pt x="87" y="19995"/>
                </a:cubicBezTo>
                <a:cubicBezTo>
                  <a:pt x="13" y="19964"/>
                  <a:pt x="0" y="20079"/>
                  <a:pt x="0" y="20779"/>
                </a:cubicBezTo>
                <a:lnTo>
                  <a:pt x="0" y="21600"/>
                </a:lnTo>
                <a:lnTo>
                  <a:pt x="2244" y="21600"/>
                </a:lnTo>
                <a:cubicBezTo>
                  <a:pt x="4335" y="21600"/>
                  <a:pt x="4490" y="21592"/>
                  <a:pt x="4510" y="21490"/>
                </a:cubicBezTo>
                <a:cubicBezTo>
                  <a:pt x="4522" y="21430"/>
                  <a:pt x="4505" y="21333"/>
                  <a:pt x="4472" y="21273"/>
                </a:cubicBezTo>
                <a:cubicBezTo>
                  <a:pt x="4382" y="21111"/>
                  <a:pt x="4568" y="20919"/>
                  <a:pt x="4700" y="21036"/>
                </a:cubicBezTo>
                <a:cubicBezTo>
                  <a:pt x="4751" y="21082"/>
                  <a:pt x="4786" y="21168"/>
                  <a:pt x="4776" y="21228"/>
                </a:cubicBezTo>
                <a:cubicBezTo>
                  <a:pt x="4767" y="21288"/>
                  <a:pt x="4809" y="21395"/>
                  <a:pt x="4870" y="21468"/>
                </a:cubicBezTo>
                <a:lnTo>
                  <a:pt x="4983" y="21600"/>
                </a:lnTo>
                <a:lnTo>
                  <a:pt x="21600" y="21600"/>
                </a:lnTo>
                <a:lnTo>
                  <a:pt x="21600" y="0"/>
                </a:lnTo>
                <a:lnTo>
                  <a:pt x="10950" y="0"/>
                </a:lnTo>
                <a:lnTo>
                  <a:pt x="0" y="0"/>
                </a:lnTo>
                <a:close/>
                <a:moveTo>
                  <a:pt x="6060" y="19027"/>
                </a:moveTo>
                <a:cubicBezTo>
                  <a:pt x="6093" y="19019"/>
                  <a:pt x="6130" y="19040"/>
                  <a:pt x="6166" y="19103"/>
                </a:cubicBezTo>
                <a:cubicBezTo>
                  <a:pt x="6255" y="19257"/>
                  <a:pt x="6300" y="19625"/>
                  <a:pt x="6239" y="19704"/>
                </a:cubicBezTo>
                <a:cubicBezTo>
                  <a:pt x="6139" y="19833"/>
                  <a:pt x="6073" y="19799"/>
                  <a:pt x="5984" y="19568"/>
                </a:cubicBezTo>
                <a:cubicBezTo>
                  <a:pt x="5894" y="19337"/>
                  <a:pt x="5960" y="19051"/>
                  <a:pt x="6060" y="19027"/>
                </a:cubicBezTo>
                <a:close/>
                <a:moveTo>
                  <a:pt x="3385" y="19128"/>
                </a:moveTo>
                <a:cubicBezTo>
                  <a:pt x="3408" y="19113"/>
                  <a:pt x="3472" y="19134"/>
                  <a:pt x="3524" y="19176"/>
                </a:cubicBezTo>
                <a:cubicBezTo>
                  <a:pt x="3589" y="19228"/>
                  <a:pt x="3623" y="19368"/>
                  <a:pt x="3634" y="19626"/>
                </a:cubicBezTo>
                <a:cubicBezTo>
                  <a:pt x="3648" y="19956"/>
                  <a:pt x="3636" y="20002"/>
                  <a:pt x="3533" y="20024"/>
                </a:cubicBezTo>
                <a:cubicBezTo>
                  <a:pt x="3469" y="20037"/>
                  <a:pt x="3375" y="20087"/>
                  <a:pt x="3324" y="20136"/>
                </a:cubicBezTo>
                <a:cubicBezTo>
                  <a:pt x="3176" y="20275"/>
                  <a:pt x="2634" y="20196"/>
                  <a:pt x="2766" y="20054"/>
                </a:cubicBezTo>
                <a:cubicBezTo>
                  <a:pt x="2784" y="20034"/>
                  <a:pt x="2769" y="19959"/>
                  <a:pt x="2732" y="19886"/>
                </a:cubicBezTo>
                <a:cubicBezTo>
                  <a:pt x="2695" y="19813"/>
                  <a:pt x="2658" y="19683"/>
                  <a:pt x="2650" y="19596"/>
                </a:cubicBezTo>
                <a:cubicBezTo>
                  <a:pt x="2642" y="19510"/>
                  <a:pt x="2627" y="19387"/>
                  <a:pt x="2617" y="19322"/>
                </a:cubicBezTo>
                <a:cubicBezTo>
                  <a:pt x="2592" y="19162"/>
                  <a:pt x="2851" y="19113"/>
                  <a:pt x="2899" y="19268"/>
                </a:cubicBezTo>
                <a:cubicBezTo>
                  <a:pt x="2999" y="19588"/>
                  <a:pt x="3074" y="19721"/>
                  <a:pt x="3154" y="19720"/>
                </a:cubicBezTo>
                <a:cubicBezTo>
                  <a:pt x="3278" y="19719"/>
                  <a:pt x="3411" y="19619"/>
                  <a:pt x="3346" y="19576"/>
                </a:cubicBezTo>
                <a:cubicBezTo>
                  <a:pt x="3285" y="19536"/>
                  <a:pt x="3316" y="19174"/>
                  <a:pt x="3385" y="19128"/>
                </a:cubicBezTo>
                <a:close/>
                <a:moveTo>
                  <a:pt x="7855" y="19315"/>
                </a:moveTo>
                <a:cubicBezTo>
                  <a:pt x="7925" y="19315"/>
                  <a:pt x="7971" y="19357"/>
                  <a:pt x="7972" y="19420"/>
                </a:cubicBezTo>
                <a:cubicBezTo>
                  <a:pt x="7972" y="19478"/>
                  <a:pt x="7991" y="19543"/>
                  <a:pt x="8011" y="19565"/>
                </a:cubicBezTo>
                <a:cubicBezTo>
                  <a:pt x="8031" y="19587"/>
                  <a:pt x="8029" y="19678"/>
                  <a:pt x="8007" y="19769"/>
                </a:cubicBezTo>
                <a:cubicBezTo>
                  <a:pt x="7966" y="19933"/>
                  <a:pt x="7858" y="20023"/>
                  <a:pt x="7813" y="19929"/>
                </a:cubicBezTo>
                <a:cubicBezTo>
                  <a:pt x="7799" y="19901"/>
                  <a:pt x="7783" y="19807"/>
                  <a:pt x="7777" y="19721"/>
                </a:cubicBezTo>
                <a:cubicBezTo>
                  <a:pt x="7770" y="19635"/>
                  <a:pt x="7759" y="19509"/>
                  <a:pt x="7752" y="19440"/>
                </a:cubicBezTo>
                <a:cubicBezTo>
                  <a:pt x="7742" y="19352"/>
                  <a:pt x="7772" y="19315"/>
                  <a:pt x="7855" y="19315"/>
                </a:cubicBezTo>
                <a:close/>
                <a:moveTo>
                  <a:pt x="3843" y="19802"/>
                </a:moveTo>
                <a:cubicBezTo>
                  <a:pt x="3907" y="19791"/>
                  <a:pt x="3971" y="19850"/>
                  <a:pt x="3971" y="19941"/>
                </a:cubicBezTo>
                <a:cubicBezTo>
                  <a:pt x="3971" y="20075"/>
                  <a:pt x="3876" y="20106"/>
                  <a:pt x="3793" y="20000"/>
                </a:cubicBezTo>
                <a:cubicBezTo>
                  <a:pt x="3740" y="19932"/>
                  <a:pt x="3738" y="19885"/>
                  <a:pt x="3782" y="19837"/>
                </a:cubicBezTo>
                <a:cubicBezTo>
                  <a:pt x="3801" y="19817"/>
                  <a:pt x="3822" y="19805"/>
                  <a:pt x="3843" y="19802"/>
                </a:cubicBezTo>
                <a:close/>
              </a:path>
            </a:pathLst>
          </a:custGeom>
          <a:ln w="12700">
            <a:miter lim="400000"/>
          </a:ln>
        </p:spPr>
      </p:pic>
      <p:pic>
        <p:nvPicPr>
          <p:cNvPr id="296" name="屏幕快照 2018-03-06 下午3.08.37.png" descr="屏幕快照 2018-03-06 下午3.08.37.png"/>
          <p:cNvPicPr>
            <a:picLocks noChangeAspect="1"/>
          </p:cNvPicPr>
          <p:nvPr/>
        </p:nvPicPr>
        <p:blipFill>
          <a:blip r:embed="rId5">
            <a:extLst/>
          </a:blip>
          <a:srcRect/>
          <a:stretch>
            <a:fillRect/>
          </a:stretch>
        </p:blipFill>
        <p:spPr>
          <a:xfrm rot="21540000">
            <a:off x="12392994" y="2503994"/>
            <a:ext cx="9363423" cy="7540627"/>
          </a:xfrm>
          <a:prstGeom prst="rect">
            <a:avLst/>
          </a:prstGeom>
          <a:ln w="12700">
            <a:miter lim="400000"/>
          </a:ln>
        </p:spPr>
      </p:pic>
      <p:pic>
        <p:nvPicPr>
          <p:cNvPr id="298" name="屏幕快照 2019-03-06 下午5.39.47.png" descr="屏幕快照 2019-03-06 下午5.39.47.png"/>
          <p:cNvPicPr>
            <a:picLocks noChangeAspect="1"/>
          </p:cNvPicPr>
          <p:nvPr/>
        </p:nvPicPr>
        <p:blipFill>
          <a:blip r:embed="rId6">
            <a:extLst/>
          </a:blip>
          <a:stretch>
            <a:fillRect/>
          </a:stretch>
        </p:blipFill>
        <p:spPr>
          <a:xfrm>
            <a:off x="20311691" y="738577"/>
            <a:ext cx="3276601" cy="1054101"/>
          </a:xfrm>
          <a:prstGeom prst="rect">
            <a:avLst/>
          </a:prstGeom>
          <a:ln w="12700">
            <a:miter lim="400000"/>
          </a:ln>
        </p:spPr>
      </p:pic>
      <p:sp>
        <p:nvSpPr>
          <p:cNvPr id="299" name="一个物理记录存储在一个扇区上，磁盘存储的物理记录数目是由扇区数、磁道数及磁盘面数决定的。"/>
          <p:cNvSpPr/>
          <p:nvPr/>
        </p:nvSpPr>
        <p:spPr>
          <a:xfrm>
            <a:off x="1697380" y="10594885"/>
            <a:ext cx="20989240"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500"/>
            </a:pPr>
            <a:r>
              <a:t>一个物理记录存储在一个扇区上，磁盘存储的物理记录数目是由</a:t>
            </a:r>
            <a:r>
              <a:rPr b="1">
                <a:solidFill>
                  <a:schemeClr val="accent5"/>
                </a:solidFill>
                <a:latin typeface="Helvetica"/>
                <a:ea typeface="Helvetica"/>
                <a:cs typeface="Helvetica"/>
                <a:sym typeface="Helvetica"/>
              </a:rPr>
              <a:t>扇区数</a:t>
            </a:r>
            <a:r>
              <a:t>、</a:t>
            </a:r>
            <a:r>
              <a:rPr b="1">
                <a:solidFill>
                  <a:schemeClr val="accent5"/>
                </a:solidFill>
                <a:latin typeface="Helvetica"/>
                <a:ea typeface="Helvetica"/>
                <a:cs typeface="Helvetica"/>
                <a:sym typeface="Helvetica"/>
              </a:rPr>
              <a:t>磁道数</a:t>
            </a:r>
            <a:r>
              <a:t>及</a:t>
            </a:r>
            <a:r>
              <a:rPr b="1">
                <a:solidFill>
                  <a:schemeClr val="accent5"/>
                </a:solidFill>
                <a:latin typeface="Helvetica"/>
                <a:ea typeface="Helvetica"/>
                <a:cs typeface="Helvetica"/>
                <a:sym typeface="Helvetica"/>
              </a:rPr>
              <a:t>磁盘面数</a:t>
            </a:r>
            <a:r>
              <a:t>决定的。</a:t>
            </a:r>
          </a:p>
        </p:txBody>
      </p:sp>
      <p:sp>
        <p:nvSpPr>
          <p:cNvPr id="12"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extLst>
      <p:ext uri="{BB962C8B-B14F-4D97-AF65-F5344CB8AC3E}">
        <p14:creationId xmlns:p14="http://schemas.microsoft.com/office/powerpoint/2010/main" val="143396596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0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05" name="一个物理记录存储在一个扇区上，决定磁盘上存储的物理记录数目的因素不包括（）…"/>
          <p:cNvSpPr/>
          <p:nvPr/>
        </p:nvSpPr>
        <p:spPr>
          <a:xfrm>
            <a:off x="2149132" y="3265335"/>
            <a:ext cx="20085736"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一个物理记录存储在一个扇区上，决定磁盘上存储的物理记录数目的因素不包括（）</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A:扇区数</a:t>
            </a:r>
          </a:p>
          <a:p>
            <a:pPr algn="just">
              <a:lnSpc>
                <a:spcPct val="120000"/>
              </a:lnSpc>
              <a:defRPr sz="4800">
                <a:latin typeface="Lantinghei SC Extralight"/>
                <a:ea typeface="Lantinghei SC Extralight"/>
                <a:cs typeface="Lantinghei SC Extralight"/>
                <a:sym typeface="Lantinghei SC Extralight"/>
              </a:defRPr>
            </a:pPr>
            <a:r>
              <a:t>B:磁道数</a:t>
            </a:r>
          </a:p>
          <a:p>
            <a:pPr algn="just">
              <a:lnSpc>
                <a:spcPct val="120000"/>
              </a:lnSpc>
              <a:defRPr sz="4800">
                <a:latin typeface="Lantinghei SC Extralight"/>
                <a:ea typeface="Lantinghei SC Extralight"/>
                <a:cs typeface="Lantinghei SC Extralight"/>
                <a:sym typeface="Lantinghei SC Extralight"/>
              </a:defRPr>
            </a:pPr>
            <a:r>
              <a:t>C:磁盘面数</a:t>
            </a:r>
          </a:p>
          <a:p>
            <a:pPr algn="just">
              <a:lnSpc>
                <a:spcPct val="120000"/>
              </a:lnSpc>
              <a:defRPr sz="4800">
                <a:latin typeface="Lantinghei SC Extralight"/>
                <a:ea typeface="Lantinghei SC Extralight"/>
                <a:cs typeface="Lantinghei SC Extralight"/>
                <a:sym typeface="Lantinghei SC Extralight"/>
              </a:defRPr>
            </a:pPr>
            <a:r>
              <a:t>D:磁道间隔</a:t>
            </a:r>
          </a:p>
        </p:txBody>
      </p:sp>
      <p:sp>
        <p:nvSpPr>
          <p:cNvPr id="30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07"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7"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8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85"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1286"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1287"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128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289" name="4 设备分配"/>
          <p:cNvSpPr/>
          <p:nvPr/>
        </p:nvSpPr>
        <p:spPr>
          <a:xfrm>
            <a:off x="9783929" y="6718388"/>
            <a:ext cx="4087656"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dirty="0">
                <a:solidFill>
                  <a:srgbClr val="FF0000"/>
                </a:solidFill>
              </a:rPr>
              <a:t>4 设备分配</a:t>
            </a:r>
          </a:p>
        </p:txBody>
      </p:sp>
      <p:sp>
        <p:nvSpPr>
          <p:cNvPr id="1290"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dirty="0"/>
              <a:t>5 I/O软件原理</a:t>
            </a:r>
          </a:p>
        </p:txBody>
      </p:sp>
      <p:sp>
        <p:nvSpPr>
          <p:cNvPr id="1291"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Tree>
    <p:extLst>
      <p:ext uri="{BB962C8B-B14F-4D97-AF65-F5344CB8AC3E}">
        <p14:creationId xmlns:p14="http://schemas.microsoft.com/office/powerpoint/2010/main" val="131230613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1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11" name="一个物理记录存储在一个扇区上，决定磁盘上存储的物理记录数目的因素不包括（）…"/>
          <p:cNvSpPr/>
          <p:nvPr/>
        </p:nvSpPr>
        <p:spPr>
          <a:xfrm>
            <a:off x="2149132" y="3265335"/>
            <a:ext cx="20085736"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一个物理记录存储在一个扇区上，决定磁盘上存储的物理记录数目的因素不包括（）</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A:扇区数</a:t>
            </a:r>
          </a:p>
          <a:p>
            <a:pPr algn="just">
              <a:lnSpc>
                <a:spcPct val="120000"/>
              </a:lnSpc>
              <a:defRPr sz="4800">
                <a:latin typeface="Lantinghei SC Extralight"/>
                <a:ea typeface="Lantinghei SC Extralight"/>
                <a:cs typeface="Lantinghei SC Extralight"/>
                <a:sym typeface="Lantinghei SC Extralight"/>
              </a:defRPr>
            </a:pPr>
            <a:r>
              <a:t>B:磁道数</a:t>
            </a:r>
          </a:p>
          <a:p>
            <a:pPr algn="just">
              <a:lnSpc>
                <a:spcPct val="120000"/>
              </a:lnSpc>
              <a:defRPr sz="4800">
                <a:latin typeface="Lantinghei SC Extralight"/>
                <a:ea typeface="Lantinghei SC Extralight"/>
                <a:cs typeface="Lantinghei SC Extralight"/>
                <a:sym typeface="Lantinghei SC Extralight"/>
              </a:defRPr>
            </a:pPr>
            <a:r>
              <a:t>C:磁盘面数</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D:磁道间隔</a:t>
            </a:r>
          </a:p>
        </p:txBody>
      </p:sp>
      <p:sp>
        <p:nvSpPr>
          <p:cNvPr id="31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13"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7"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1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17" name="在磁盘管理中，利用磁道号、______及______三者来标识一个扇区。"/>
          <p:cNvSpPr/>
          <p:nvPr/>
        </p:nvSpPr>
        <p:spPr>
          <a:xfrm>
            <a:off x="2149132" y="6282855"/>
            <a:ext cx="2008573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在磁盘管理中，利用磁道号、______及______三者来标识一个扇区。</a:t>
            </a:r>
          </a:p>
        </p:txBody>
      </p:sp>
      <p:sp>
        <p:nvSpPr>
          <p:cNvPr id="31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19"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7"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2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23" name="在磁盘管理中，利用磁道号、______及______三者来标识一个扇区。"/>
          <p:cNvSpPr/>
          <p:nvPr/>
        </p:nvSpPr>
        <p:spPr>
          <a:xfrm>
            <a:off x="2149132" y="6282855"/>
            <a:ext cx="2008573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20000"/>
              </a:lnSpc>
              <a:defRPr sz="4800">
                <a:latin typeface="Lantinghei SC Extralight"/>
                <a:ea typeface="Lantinghei SC Extralight"/>
                <a:cs typeface="Lantinghei SC Extralight"/>
                <a:sym typeface="Lantinghei SC Extralight"/>
              </a:defRPr>
            </a:lvl1pPr>
          </a:lstStyle>
          <a:p>
            <a:r>
              <a:t>在磁盘管理中，利用磁道号、______及______三者来标识一个扇区。</a:t>
            </a:r>
          </a:p>
        </p:txBody>
      </p:sp>
      <p:sp>
        <p:nvSpPr>
          <p:cNvPr id="32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25"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326" name="磁头号"/>
          <p:cNvSpPr/>
          <p:nvPr/>
        </p:nvSpPr>
        <p:spPr>
          <a:xfrm>
            <a:off x="9450689" y="5901393"/>
            <a:ext cx="336177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磁头号</a:t>
            </a:r>
          </a:p>
        </p:txBody>
      </p:sp>
      <p:sp>
        <p:nvSpPr>
          <p:cNvPr id="327" name="扇区号"/>
          <p:cNvSpPr/>
          <p:nvPr/>
        </p:nvSpPr>
        <p:spPr>
          <a:xfrm>
            <a:off x="12473592" y="5901393"/>
            <a:ext cx="3361772"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扇区号</a:t>
            </a:r>
          </a:p>
        </p:txBody>
      </p:sp>
      <p:sp>
        <p:nvSpPr>
          <p:cNvPr id="9"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3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3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34"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335" name="磁盘结构"/>
          <p:cNvSpPr/>
          <p:nvPr/>
        </p:nvSpPr>
        <p:spPr>
          <a:xfrm>
            <a:off x="754208" y="344714"/>
            <a:ext cx="421518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磁盘结构</a:t>
            </a:r>
          </a:p>
        </p:txBody>
      </p:sp>
      <p:sp>
        <p:nvSpPr>
          <p:cNvPr id="336" name="磁盘类型"/>
          <p:cNvSpPr/>
          <p:nvPr/>
        </p:nvSpPr>
        <p:spPr>
          <a:xfrm>
            <a:off x="1271284" y="539731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磁盘类型</a:t>
            </a:r>
          </a:p>
        </p:txBody>
      </p:sp>
      <p:sp>
        <p:nvSpPr>
          <p:cNvPr id="337" name="活动头磁盘 (移动头)"/>
          <p:cNvSpPr/>
          <p:nvPr/>
        </p:nvSpPr>
        <p:spPr>
          <a:xfrm>
            <a:off x="4640557" y="6928129"/>
            <a:ext cx="579374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nSpc>
                <a:spcPct val="150000"/>
              </a:lnSpc>
            </a:lvl1pPr>
          </a:lstStyle>
          <a:p>
            <a:r>
              <a:t>活动头磁盘 (移动头)</a:t>
            </a:r>
          </a:p>
        </p:txBody>
      </p:sp>
      <p:pic>
        <p:nvPicPr>
          <p:cNvPr id="339" name="屏幕快照 2019-03-06 下午5.39.47.png" descr="屏幕快照 2019-03-06 下午5.39.47.png"/>
          <p:cNvPicPr>
            <a:picLocks noChangeAspect="1"/>
          </p:cNvPicPr>
          <p:nvPr/>
        </p:nvPicPr>
        <p:blipFill>
          <a:blip r:embed="rId4">
            <a:extLst/>
          </a:blip>
          <a:stretch>
            <a:fillRect/>
          </a:stretch>
        </p:blipFill>
        <p:spPr>
          <a:xfrm>
            <a:off x="20311691" y="738577"/>
            <a:ext cx="3276601" cy="1054101"/>
          </a:xfrm>
          <a:prstGeom prst="rect">
            <a:avLst/>
          </a:prstGeom>
          <a:ln w="12700">
            <a:miter lim="400000"/>
          </a:ln>
        </p:spPr>
      </p:pic>
      <p:sp>
        <p:nvSpPr>
          <p:cNvPr id="340" name="固定头磁盘"/>
          <p:cNvSpPr/>
          <p:nvPr/>
        </p:nvSpPr>
        <p:spPr>
          <a:xfrm>
            <a:off x="4640557" y="3866495"/>
            <a:ext cx="3289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nSpc>
                <a:spcPct val="150000"/>
              </a:lnSpc>
            </a:lvl1pPr>
          </a:lstStyle>
          <a:p>
            <a:r>
              <a:t>固定头磁盘</a:t>
            </a:r>
          </a:p>
        </p:txBody>
      </p:sp>
      <p:sp>
        <p:nvSpPr>
          <p:cNvPr id="341" name="在每条磁道上都有读/写磁头"/>
          <p:cNvSpPr/>
          <p:nvPr/>
        </p:nvSpPr>
        <p:spPr>
          <a:xfrm>
            <a:off x="8456670" y="3866495"/>
            <a:ext cx="791083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在每条磁道上都有读/写磁头</a:t>
            </a:r>
          </a:p>
        </p:txBody>
      </p:sp>
      <p:sp>
        <p:nvSpPr>
          <p:cNvPr id="342" name="每一个盘面仅配有一个磁头"/>
          <p:cNvSpPr/>
          <p:nvPr/>
        </p:nvSpPr>
        <p:spPr>
          <a:xfrm>
            <a:off x="10749515" y="6928129"/>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每一个盘面仅配有一个磁头</a:t>
            </a:r>
          </a:p>
        </p:txBody>
      </p:sp>
      <p:sp>
        <p:nvSpPr>
          <p:cNvPr id="14"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extLst>
      <p:ext uri="{BB962C8B-B14F-4D97-AF65-F5344CB8AC3E}">
        <p14:creationId xmlns:p14="http://schemas.microsoft.com/office/powerpoint/2010/main" val="68995015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pasted-image.png" descr="pasted-image.png"/>
          <p:cNvPicPr>
            <a:picLocks noChangeAspect="1"/>
          </p:cNvPicPr>
          <p:nvPr/>
        </p:nvPicPr>
        <p:blipFill>
          <a:blip r:embed="rId3">
            <a:extLst/>
          </a:blip>
          <a:srcRect r="1" b="31"/>
          <a:stretch>
            <a:fillRect/>
          </a:stretch>
        </p:blipFill>
        <p:spPr>
          <a:xfrm>
            <a:off x="1151801" y="1859223"/>
            <a:ext cx="9141222" cy="11059320"/>
          </a:xfrm>
          <a:custGeom>
            <a:avLst/>
            <a:gdLst/>
            <a:ahLst/>
            <a:cxnLst>
              <a:cxn ang="0">
                <a:pos x="wd2" y="hd2"/>
              </a:cxn>
              <a:cxn ang="5400000">
                <a:pos x="wd2" y="hd2"/>
              </a:cxn>
              <a:cxn ang="10800000">
                <a:pos x="wd2" y="hd2"/>
              </a:cxn>
              <a:cxn ang="16200000">
                <a:pos x="wd2" y="hd2"/>
              </a:cxn>
            </a:cxnLst>
            <a:rect l="0" t="0" r="r" b="b"/>
            <a:pathLst>
              <a:path w="21600" h="21600" extrusionOk="0">
                <a:moveTo>
                  <a:pt x="6171" y="0"/>
                </a:moveTo>
                <a:lnTo>
                  <a:pt x="6162" y="272"/>
                </a:lnTo>
                <a:cubicBezTo>
                  <a:pt x="6158" y="422"/>
                  <a:pt x="6180" y="569"/>
                  <a:pt x="6211" y="600"/>
                </a:cubicBezTo>
                <a:cubicBezTo>
                  <a:pt x="6248" y="637"/>
                  <a:pt x="6247" y="667"/>
                  <a:pt x="6207" y="687"/>
                </a:cubicBezTo>
                <a:cubicBezTo>
                  <a:pt x="6174" y="704"/>
                  <a:pt x="6147" y="845"/>
                  <a:pt x="6147" y="1000"/>
                </a:cubicBezTo>
                <a:cubicBezTo>
                  <a:pt x="6147" y="1279"/>
                  <a:pt x="6149" y="1282"/>
                  <a:pt x="6312" y="1282"/>
                </a:cubicBezTo>
                <a:cubicBezTo>
                  <a:pt x="6403" y="1282"/>
                  <a:pt x="6507" y="1253"/>
                  <a:pt x="6544" y="1216"/>
                </a:cubicBezTo>
                <a:cubicBezTo>
                  <a:pt x="6551" y="1209"/>
                  <a:pt x="6554" y="1203"/>
                  <a:pt x="6558" y="1197"/>
                </a:cubicBezTo>
                <a:cubicBezTo>
                  <a:pt x="6500" y="1203"/>
                  <a:pt x="6476" y="1185"/>
                  <a:pt x="6468" y="1111"/>
                </a:cubicBezTo>
                <a:cubicBezTo>
                  <a:pt x="6454" y="1106"/>
                  <a:pt x="6444" y="1102"/>
                  <a:pt x="6427" y="1098"/>
                </a:cubicBezTo>
                <a:cubicBezTo>
                  <a:pt x="6248" y="1046"/>
                  <a:pt x="6246" y="1043"/>
                  <a:pt x="6348" y="950"/>
                </a:cubicBezTo>
                <a:cubicBezTo>
                  <a:pt x="6405" y="897"/>
                  <a:pt x="6436" y="840"/>
                  <a:pt x="6415" y="823"/>
                </a:cubicBezTo>
                <a:cubicBezTo>
                  <a:pt x="6395" y="806"/>
                  <a:pt x="6406" y="763"/>
                  <a:pt x="6442" y="728"/>
                </a:cubicBezTo>
                <a:cubicBezTo>
                  <a:pt x="6490" y="679"/>
                  <a:pt x="6526" y="677"/>
                  <a:pt x="6585" y="718"/>
                </a:cubicBezTo>
                <a:cubicBezTo>
                  <a:pt x="6640" y="756"/>
                  <a:pt x="6660" y="752"/>
                  <a:pt x="6663" y="707"/>
                </a:cubicBezTo>
                <a:cubicBezTo>
                  <a:pt x="6655" y="681"/>
                  <a:pt x="6641" y="656"/>
                  <a:pt x="6620" y="633"/>
                </a:cubicBezTo>
                <a:cubicBezTo>
                  <a:pt x="6602" y="624"/>
                  <a:pt x="6581" y="617"/>
                  <a:pt x="6556" y="617"/>
                </a:cubicBezTo>
                <a:cubicBezTo>
                  <a:pt x="6263" y="617"/>
                  <a:pt x="6257" y="183"/>
                  <a:pt x="6549" y="61"/>
                </a:cubicBezTo>
                <a:cubicBezTo>
                  <a:pt x="6588" y="45"/>
                  <a:pt x="6614" y="33"/>
                  <a:pt x="6627" y="24"/>
                </a:cubicBezTo>
                <a:cubicBezTo>
                  <a:pt x="6598" y="9"/>
                  <a:pt x="6535" y="2"/>
                  <a:pt x="6431" y="1"/>
                </a:cubicBezTo>
                <a:lnTo>
                  <a:pt x="6427" y="1"/>
                </a:lnTo>
                <a:lnTo>
                  <a:pt x="6171" y="0"/>
                </a:lnTo>
                <a:close/>
                <a:moveTo>
                  <a:pt x="8050" y="0"/>
                </a:moveTo>
                <a:lnTo>
                  <a:pt x="8032" y="154"/>
                </a:lnTo>
                <a:cubicBezTo>
                  <a:pt x="8015" y="305"/>
                  <a:pt x="8006" y="309"/>
                  <a:pt x="7712" y="323"/>
                </a:cubicBezTo>
                <a:lnTo>
                  <a:pt x="7410" y="337"/>
                </a:lnTo>
                <a:lnTo>
                  <a:pt x="7410" y="1219"/>
                </a:lnTo>
                <a:lnTo>
                  <a:pt x="7410" y="1235"/>
                </a:lnTo>
                <a:cubicBezTo>
                  <a:pt x="7411" y="1954"/>
                  <a:pt x="7424" y="2095"/>
                  <a:pt x="7491" y="2074"/>
                </a:cubicBezTo>
                <a:cubicBezTo>
                  <a:pt x="7640" y="2027"/>
                  <a:pt x="7766" y="2152"/>
                  <a:pt x="7746" y="2329"/>
                </a:cubicBezTo>
                <a:cubicBezTo>
                  <a:pt x="7729" y="2481"/>
                  <a:pt x="7713" y="2493"/>
                  <a:pt x="7526" y="2493"/>
                </a:cubicBezTo>
                <a:cubicBezTo>
                  <a:pt x="7341" y="2493"/>
                  <a:pt x="7322" y="2480"/>
                  <a:pt x="7296" y="2331"/>
                </a:cubicBezTo>
                <a:cubicBezTo>
                  <a:pt x="7283" y="2257"/>
                  <a:pt x="7273" y="2218"/>
                  <a:pt x="7241" y="2196"/>
                </a:cubicBezTo>
                <a:cubicBezTo>
                  <a:pt x="7176" y="2207"/>
                  <a:pt x="7088" y="2198"/>
                  <a:pt x="6965" y="2187"/>
                </a:cubicBezTo>
                <a:cubicBezTo>
                  <a:pt x="6806" y="2172"/>
                  <a:pt x="6739" y="2159"/>
                  <a:pt x="6706" y="2121"/>
                </a:cubicBezTo>
                <a:cubicBezTo>
                  <a:pt x="6687" y="2103"/>
                  <a:pt x="6675" y="2080"/>
                  <a:pt x="6665" y="2046"/>
                </a:cubicBezTo>
                <a:cubicBezTo>
                  <a:pt x="6647" y="1982"/>
                  <a:pt x="6604" y="1923"/>
                  <a:pt x="6569" y="1913"/>
                </a:cubicBezTo>
                <a:cubicBezTo>
                  <a:pt x="6467" y="1885"/>
                  <a:pt x="6440" y="2073"/>
                  <a:pt x="6526" y="2211"/>
                </a:cubicBezTo>
                <a:cubicBezTo>
                  <a:pt x="6629" y="2375"/>
                  <a:pt x="6632" y="2368"/>
                  <a:pt x="6448" y="2428"/>
                </a:cubicBezTo>
                <a:cubicBezTo>
                  <a:pt x="6417" y="2438"/>
                  <a:pt x="6382" y="2447"/>
                  <a:pt x="6344" y="2456"/>
                </a:cubicBezTo>
                <a:cubicBezTo>
                  <a:pt x="6323" y="2463"/>
                  <a:pt x="6300" y="2467"/>
                  <a:pt x="6273" y="2468"/>
                </a:cubicBezTo>
                <a:cubicBezTo>
                  <a:pt x="6030" y="2509"/>
                  <a:pt x="5723" y="2513"/>
                  <a:pt x="5651" y="2464"/>
                </a:cubicBezTo>
                <a:cubicBezTo>
                  <a:pt x="5574" y="2411"/>
                  <a:pt x="5565" y="2416"/>
                  <a:pt x="5551" y="2521"/>
                </a:cubicBezTo>
                <a:cubicBezTo>
                  <a:pt x="5547" y="2549"/>
                  <a:pt x="5495" y="2601"/>
                  <a:pt x="5435" y="2637"/>
                </a:cubicBezTo>
                <a:cubicBezTo>
                  <a:pt x="5279" y="2731"/>
                  <a:pt x="5091" y="2643"/>
                  <a:pt x="5135" y="2496"/>
                </a:cubicBezTo>
                <a:cubicBezTo>
                  <a:pt x="5169" y="2385"/>
                  <a:pt x="4998" y="2200"/>
                  <a:pt x="4921" y="2263"/>
                </a:cubicBezTo>
                <a:cubicBezTo>
                  <a:pt x="4906" y="2276"/>
                  <a:pt x="4868" y="2262"/>
                  <a:pt x="4828" y="2241"/>
                </a:cubicBezTo>
                <a:cubicBezTo>
                  <a:pt x="4814" y="2249"/>
                  <a:pt x="4802" y="2257"/>
                  <a:pt x="4792" y="2268"/>
                </a:cubicBezTo>
                <a:cubicBezTo>
                  <a:pt x="4723" y="2346"/>
                  <a:pt x="4717" y="2346"/>
                  <a:pt x="4680" y="2267"/>
                </a:cubicBezTo>
                <a:cubicBezTo>
                  <a:pt x="4659" y="2222"/>
                  <a:pt x="4654" y="2156"/>
                  <a:pt x="4670" y="2122"/>
                </a:cubicBezTo>
                <a:cubicBezTo>
                  <a:pt x="4680" y="2100"/>
                  <a:pt x="4672" y="2076"/>
                  <a:pt x="4654" y="2053"/>
                </a:cubicBezTo>
                <a:cubicBezTo>
                  <a:pt x="4631" y="2035"/>
                  <a:pt x="4607" y="2017"/>
                  <a:pt x="4584" y="2000"/>
                </a:cubicBezTo>
                <a:cubicBezTo>
                  <a:pt x="4578" y="1997"/>
                  <a:pt x="4572" y="1995"/>
                  <a:pt x="4566" y="1992"/>
                </a:cubicBezTo>
                <a:cubicBezTo>
                  <a:pt x="4520" y="1973"/>
                  <a:pt x="4470" y="1970"/>
                  <a:pt x="4448" y="2000"/>
                </a:cubicBezTo>
                <a:cubicBezTo>
                  <a:pt x="4424" y="2032"/>
                  <a:pt x="4397" y="2034"/>
                  <a:pt x="4361" y="2008"/>
                </a:cubicBezTo>
                <a:cubicBezTo>
                  <a:pt x="4353" y="2004"/>
                  <a:pt x="4346" y="2000"/>
                  <a:pt x="4337" y="1994"/>
                </a:cubicBezTo>
                <a:cubicBezTo>
                  <a:pt x="4326" y="1987"/>
                  <a:pt x="4317" y="1983"/>
                  <a:pt x="4308" y="1978"/>
                </a:cubicBezTo>
                <a:cubicBezTo>
                  <a:pt x="4281" y="1971"/>
                  <a:pt x="4253" y="1977"/>
                  <a:pt x="4219" y="1998"/>
                </a:cubicBezTo>
                <a:cubicBezTo>
                  <a:pt x="4207" y="2012"/>
                  <a:pt x="4194" y="2020"/>
                  <a:pt x="4179" y="2021"/>
                </a:cubicBezTo>
                <a:cubicBezTo>
                  <a:pt x="4137" y="2041"/>
                  <a:pt x="4105" y="2035"/>
                  <a:pt x="4066" y="2003"/>
                </a:cubicBezTo>
                <a:cubicBezTo>
                  <a:pt x="4018" y="1963"/>
                  <a:pt x="3981" y="1963"/>
                  <a:pt x="3921" y="2005"/>
                </a:cubicBezTo>
                <a:cubicBezTo>
                  <a:pt x="3862" y="2045"/>
                  <a:pt x="3812" y="2046"/>
                  <a:pt x="3740" y="2008"/>
                </a:cubicBezTo>
                <a:cubicBezTo>
                  <a:pt x="3685" y="1980"/>
                  <a:pt x="3503" y="1965"/>
                  <a:pt x="3335" y="1975"/>
                </a:cubicBezTo>
                <a:cubicBezTo>
                  <a:pt x="3167" y="1985"/>
                  <a:pt x="3072" y="2003"/>
                  <a:pt x="3007" y="2041"/>
                </a:cubicBezTo>
                <a:cubicBezTo>
                  <a:pt x="3005" y="2049"/>
                  <a:pt x="3004" y="2058"/>
                  <a:pt x="3008" y="2067"/>
                </a:cubicBezTo>
                <a:cubicBezTo>
                  <a:pt x="3015" y="2080"/>
                  <a:pt x="3017" y="2093"/>
                  <a:pt x="3017" y="2104"/>
                </a:cubicBezTo>
                <a:cubicBezTo>
                  <a:pt x="3016" y="2116"/>
                  <a:pt x="3013" y="2127"/>
                  <a:pt x="3005" y="2136"/>
                </a:cubicBezTo>
                <a:cubicBezTo>
                  <a:pt x="2989" y="2156"/>
                  <a:pt x="2958" y="2171"/>
                  <a:pt x="2911" y="2181"/>
                </a:cubicBezTo>
                <a:cubicBezTo>
                  <a:pt x="2898" y="2184"/>
                  <a:pt x="2882" y="2186"/>
                  <a:pt x="2867" y="2188"/>
                </a:cubicBezTo>
                <a:cubicBezTo>
                  <a:pt x="2827" y="2194"/>
                  <a:pt x="2781" y="2199"/>
                  <a:pt x="2723" y="2201"/>
                </a:cubicBezTo>
                <a:cubicBezTo>
                  <a:pt x="2644" y="2203"/>
                  <a:pt x="2549" y="2200"/>
                  <a:pt x="2436" y="2194"/>
                </a:cubicBezTo>
                <a:cubicBezTo>
                  <a:pt x="2235" y="2184"/>
                  <a:pt x="2129" y="2180"/>
                  <a:pt x="2073" y="2190"/>
                </a:cubicBezTo>
                <a:cubicBezTo>
                  <a:pt x="2072" y="2190"/>
                  <a:pt x="2072" y="2190"/>
                  <a:pt x="2072" y="2190"/>
                </a:cubicBezTo>
                <a:cubicBezTo>
                  <a:pt x="2071" y="2190"/>
                  <a:pt x="2072" y="2190"/>
                  <a:pt x="2072" y="2191"/>
                </a:cubicBezTo>
                <a:cubicBezTo>
                  <a:pt x="2038" y="2204"/>
                  <a:pt x="2019" y="2224"/>
                  <a:pt x="2015" y="2246"/>
                </a:cubicBezTo>
                <a:cubicBezTo>
                  <a:pt x="2015" y="2247"/>
                  <a:pt x="2015" y="2248"/>
                  <a:pt x="2014" y="2249"/>
                </a:cubicBezTo>
                <a:cubicBezTo>
                  <a:pt x="2012" y="2286"/>
                  <a:pt x="2054" y="2325"/>
                  <a:pt x="2140" y="2335"/>
                </a:cubicBezTo>
                <a:cubicBezTo>
                  <a:pt x="2254" y="2349"/>
                  <a:pt x="2271" y="2382"/>
                  <a:pt x="2286" y="2622"/>
                </a:cubicBezTo>
                <a:lnTo>
                  <a:pt x="2303" y="2892"/>
                </a:lnTo>
                <a:lnTo>
                  <a:pt x="2602" y="2907"/>
                </a:lnTo>
                <a:cubicBezTo>
                  <a:pt x="2865" y="2919"/>
                  <a:pt x="2904" y="2934"/>
                  <a:pt x="2920" y="3030"/>
                </a:cubicBezTo>
                <a:cubicBezTo>
                  <a:pt x="2931" y="3090"/>
                  <a:pt x="2906" y="3172"/>
                  <a:pt x="2866" y="3211"/>
                </a:cubicBezTo>
                <a:cubicBezTo>
                  <a:pt x="2801" y="3276"/>
                  <a:pt x="2327" y="3500"/>
                  <a:pt x="2327" y="3466"/>
                </a:cubicBezTo>
                <a:cubicBezTo>
                  <a:pt x="2327" y="3459"/>
                  <a:pt x="2267" y="3468"/>
                  <a:pt x="2193" y="3487"/>
                </a:cubicBezTo>
                <a:cubicBezTo>
                  <a:pt x="2120" y="3507"/>
                  <a:pt x="1883" y="3667"/>
                  <a:pt x="1666" y="3843"/>
                </a:cubicBezTo>
                <a:cubicBezTo>
                  <a:pt x="1368" y="4086"/>
                  <a:pt x="1263" y="4206"/>
                  <a:pt x="1232" y="4341"/>
                </a:cubicBezTo>
                <a:cubicBezTo>
                  <a:pt x="1210" y="4439"/>
                  <a:pt x="1157" y="4530"/>
                  <a:pt x="1113" y="4544"/>
                </a:cubicBezTo>
                <a:cubicBezTo>
                  <a:pt x="1020" y="4574"/>
                  <a:pt x="1005" y="4707"/>
                  <a:pt x="1097" y="4690"/>
                </a:cubicBezTo>
                <a:cubicBezTo>
                  <a:pt x="1132" y="4683"/>
                  <a:pt x="1197" y="4774"/>
                  <a:pt x="1240" y="4891"/>
                </a:cubicBezTo>
                <a:cubicBezTo>
                  <a:pt x="1323" y="5118"/>
                  <a:pt x="1397" y="5192"/>
                  <a:pt x="1895" y="5537"/>
                </a:cubicBezTo>
                <a:cubicBezTo>
                  <a:pt x="2190" y="5740"/>
                  <a:pt x="2391" y="5835"/>
                  <a:pt x="2576" y="5861"/>
                </a:cubicBezTo>
                <a:cubicBezTo>
                  <a:pt x="2618" y="5867"/>
                  <a:pt x="2672" y="5898"/>
                  <a:pt x="2697" y="5931"/>
                </a:cubicBezTo>
                <a:cubicBezTo>
                  <a:pt x="2722" y="5964"/>
                  <a:pt x="2751" y="5986"/>
                  <a:pt x="2764" y="5979"/>
                </a:cubicBezTo>
                <a:cubicBezTo>
                  <a:pt x="2790" y="5965"/>
                  <a:pt x="3253" y="6097"/>
                  <a:pt x="3748" y="6262"/>
                </a:cubicBezTo>
                <a:cubicBezTo>
                  <a:pt x="3852" y="6296"/>
                  <a:pt x="3906" y="6349"/>
                  <a:pt x="3906" y="6417"/>
                </a:cubicBezTo>
                <a:cubicBezTo>
                  <a:pt x="3906" y="6514"/>
                  <a:pt x="3912" y="6512"/>
                  <a:pt x="4027" y="6392"/>
                </a:cubicBezTo>
                <a:cubicBezTo>
                  <a:pt x="4124" y="6290"/>
                  <a:pt x="4164" y="6276"/>
                  <a:pt x="4229" y="6320"/>
                </a:cubicBezTo>
                <a:cubicBezTo>
                  <a:pt x="4274" y="6351"/>
                  <a:pt x="4328" y="6363"/>
                  <a:pt x="4348" y="6347"/>
                </a:cubicBezTo>
                <a:cubicBezTo>
                  <a:pt x="4368" y="6330"/>
                  <a:pt x="4415" y="6337"/>
                  <a:pt x="4452" y="6362"/>
                </a:cubicBezTo>
                <a:cubicBezTo>
                  <a:pt x="4488" y="6388"/>
                  <a:pt x="4659" y="6438"/>
                  <a:pt x="4831" y="6474"/>
                </a:cubicBezTo>
                <a:lnTo>
                  <a:pt x="5141" y="6540"/>
                </a:lnTo>
                <a:lnTo>
                  <a:pt x="5159" y="6828"/>
                </a:lnTo>
                <a:cubicBezTo>
                  <a:pt x="5175" y="7102"/>
                  <a:pt x="5183" y="7118"/>
                  <a:pt x="5330" y="7132"/>
                </a:cubicBezTo>
                <a:cubicBezTo>
                  <a:pt x="5461" y="7144"/>
                  <a:pt x="5486" y="7170"/>
                  <a:pt x="5486" y="7289"/>
                </a:cubicBezTo>
                <a:cubicBezTo>
                  <a:pt x="5486" y="7410"/>
                  <a:pt x="5462" y="7434"/>
                  <a:pt x="5328" y="7447"/>
                </a:cubicBezTo>
                <a:cubicBezTo>
                  <a:pt x="5166" y="7462"/>
                  <a:pt x="5162" y="7470"/>
                  <a:pt x="5148" y="7788"/>
                </a:cubicBezTo>
                <a:cubicBezTo>
                  <a:pt x="5141" y="7954"/>
                  <a:pt x="5140" y="7954"/>
                  <a:pt x="4846" y="7968"/>
                </a:cubicBezTo>
                <a:cubicBezTo>
                  <a:pt x="4617" y="7979"/>
                  <a:pt x="4544" y="8002"/>
                  <a:pt x="4523" y="8068"/>
                </a:cubicBezTo>
                <a:cubicBezTo>
                  <a:pt x="4508" y="8116"/>
                  <a:pt x="4412" y="8189"/>
                  <a:pt x="4311" y="8230"/>
                </a:cubicBezTo>
                <a:cubicBezTo>
                  <a:pt x="4133" y="8304"/>
                  <a:pt x="4121" y="8303"/>
                  <a:pt x="3985" y="8190"/>
                </a:cubicBezTo>
                <a:cubicBezTo>
                  <a:pt x="3816" y="8050"/>
                  <a:pt x="3793" y="8045"/>
                  <a:pt x="3829" y="8159"/>
                </a:cubicBezTo>
                <a:cubicBezTo>
                  <a:pt x="3863" y="8268"/>
                  <a:pt x="3785" y="8316"/>
                  <a:pt x="3389" y="8427"/>
                </a:cubicBezTo>
                <a:cubicBezTo>
                  <a:pt x="3215" y="8475"/>
                  <a:pt x="3048" y="8530"/>
                  <a:pt x="3016" y="8550"/>
                </a:cubicBezTo>
                <a:cubicBezTo>
                  <a:pt x="2984" y="8569"/>
                  <a:pt x="2868" y="8607"/>
                  <a:pt x="2757" y="8634"/>
                </a:cubicBezTo>
                <a:cubicBezTo>
                  <a:pt x="2320" y="8742"/>
                  <a:pt x="2117" y="8821"/>
                  <a:pt x="1964" y="8943"/>
                </a:cubicBezTo>
                <a:cubicBezTo>
                  <a:pt x="1876" y="9013"/>
                  <a:pt x="1776" y="9070"/>
                  <a:pt x="1743" y="9070"/>
                </a:cubicBezTo>
                <a:cubicBezTo>
                  <a:pt x="1649" y="9070"/>
                  <a:pt x="1149" y="9459"/>
                  <a:pt x="1149" y="9533"/>
                </a:cubicBezTo>
                <a:cubicBezTo>
                  <a:pt x="1149" y="9569"/>
                  <a:pt x="1118" y="9645"/>
                  <a:pt x="1080" y="9702"/>
                </a:cubicBezTo>
                <a:cubicBezTo>
                  <a:pt x="776" y="10159"/>
                  <a:pt x="1151" y="10780"/>
                  <a:pt x="1912" y="11077"/>
                </a:cubicBezTo>
                <a:cubicBezTo>
                  <a:pt x="2087" y="11146"/>
                  <a:pt x="2246" y="11224"/>
                  <a:pt x="2267" y="11252"/>
                </a:cubicBezTo>
                <a:cubicBezTo>
                  <a:pt x="2287" y="11280"/>
                  <a:pt x="2350" y="11302"/>
                  <a:pt x="2405" y="11302"/>
                </a:cubicBezTo>
                <a:cubicBezTo>
                  <a:pt x="2461" y="11302"/>
                  <a:pt x="2591" y="11354"/>
                  <a:pt x="2694" y="11417"/>
                </a:cubicBezTo>
                <a:cubicBezTo>
                  <a:pt x="2861" y="11519"/>
                  <a:pt x="3330" y="11649"/>
                  <a:pt x="3556" y="11656"/>
                </a:cubicBezTo>
                <a:cubicBezTo>
                  <a:pt x="3601" y="11657"/>
                  <a:pt x="3668" y="11744"/>
                  <a:pt x="3705" y="11848"/>
                </a:cubicBezTo>
                <a:cubicBezTo>
                  <a:pt x="3765" y="12016"/>
                  <a:pt x="3776" y="12024"/>
                  <a:pt x="3797" y="11919"/>
                </a:cubicBezTo>
                <a:cubicBezTo>
                  <a:pt x="3817" y="11819"/>
                  <a:pt x="3851" y="11801"/>
                  <a:pt x="4021" y="11801"/>
                </a:cubicBezTo>
                <a:cubicBezTo>
                  <a:pt x="4132" y="11801"/>
                  <a:pt x="4248" y="11814"/>
                  <a:pt x="4280" y="11830"/>
                </a:cubicBezTo>
                <a:cubicBezTo>
                  <a:pt x="4376" y="11879"/>
                  <a:pt x="5219" y="12022"/>
                  <a:pt x="5328" y="12007"/>
                </a:cubicBezTo>
                <a:cubicBezTo>
                  <a:pt x="5383" y="11999"/>
                  <a:pt x="5454" y="12007"/>
                  <a:pt x="5486" y="12023"/>
                </a:cubicBezTo>
                <a:cubicBezTo>
                  <a:pt x="5518" y="12040"/>
                  <a:pt x="5854" y="12077"/>
                  <a:pt x="6233" y="12108"/>
                </a:cubicBezTo>
                <a:cubicBezTo>
                  <a:pt x="6613" y="12138"/>
                  <a:pt x="7000" y="12182"/>
                  <a:pt x="7094" y="12206"/>
                </a:cubicBezTo>
                <a:cubicBezTo>
                  <a:pt x="7189" y="12230"/>
                  <a:pt x="7323" y="12236"/>
                  <a:pt x="7392" y="12222"/>
                </a:cubicBezTo>
                <a:cubicBezTo>
                  <a:pt x="7482" y="12202"/>
                  <a:pt x="7535" y="12224"/>
                  <a:pt x="7584" y="12300"/>
                </a:cubicBezTo>
                <a:cubicBezTo>
                  <a:pt x="7666" y="12426"/>
                  <a:pt x="7620" y="12802"/>
                  <a:pt x="7505" y="12954"/>
                </a:cubicBezTo>
                <a:cubicBezTo>
                  <a:pt x="7480" y="12988"/>
                  <a:pt x="7476" y="13098"/>
                  <a:pt x="7497" y="13199"/>
                </a:cubicBezTo>
                <a:cubicBezTo>
                  <a:pt x="7548" y="13448"/>
                  <a:pt x="7469" y="13478"/>
                  <a:pt x="6658" y="13502"/>
                </a:cubicBezTo>
                <a:cubicBezTo>
                  <a:pt x="6096" y="13519"/>
                  <a:pt x="5631" y="13545"/>
                  <a:pt x="4998" y="13594"/>
                </a:cubicBezTo>
                <a:cubicBezTo>
                  <a:pt x="4919" y="13601"/>
                  <a:pt x="4803" y="13629"/>
                  <a:pt x="4740" y="13658"/>
                </a:cubicBezTo>
                <a:cubicBezTo>
                  <a:pt x="4676" y="13687"/>
                  <a:pt x="4521" y="13713"/>
                  <a:pt x="4394" y="13716"/>
                </a:cubicBezTo>
                <a:cubicBezTo>
                  <a:pt x="4268" y="13719"/>
                  <a:pt x="4096" y="13734"/>
                  <a:pt x="4012" y="13749"/>
                </a:cubicBezTo>
                <a:cubicBezTo>
                  <a:pt x="3903" y="13769"/>
                  <a:pt x="3843" y="13754"/>
                  <a:pt x="3804" y="13697"/>
                </a:cubicBezTo>
                <a:cubicBezTo>
                  <a:pt x="3745" y="13610"/>
                  <a:pt x="3620" y="13642"/>
                  <a:pt x="3620" y="13745"/>
                </a:cubicBezTo>
                <a:cubicBezTo>
                  <a:pt x="3620" y="13848"/>
                  <a:pt x="3471" y="13918"/>
                  <a:pt x="3210" y="13939"/>
                </a:cubicBezTo>
                <a:cubicBezTo>
                  <a:pt x="3070" y="13951"/>
                  <a:pt x="2943" y="13991"/>
                  <a:pt x="2915" y="14032"/>
                </a:cubicBezTo>
                <a:cubicBezTo>
                  <a:pt x="2887" y="14072"/>
                  <a:pt x="2843" y="14094"/>
                  <a:pt x="2815" y="14080"/>
                </a:cubicBezTo>
                <a:cubicBezTo>
                  <a:pt x="2760" y="14052"/>
                  <a:pt x="2290" y="14223"/>
                  <a:pt x="1908" y="14411"/>
                </a:cubicBezTo>
                <a:cubicBezTo>
                  <a:pt x="1773" y="14477"/>
                  <a:pt x="1638" y="14532"/>
                  <a:pt x="1607" y="14532"/>
                </a:cubicBezTo>
                <a:cubicBezTo>
                  <a:pt x="1577" y="14532"/>
                  <a:pt x="1467" y="14609"/>
                  <a:pt x="1362" y="14704"/>
                </a:cubicBezTo>
                <a:cubicBezTo>
                  <a:pt x="1257" y="14798"/>
                  <a:pt x="1203" y="14840"/>
                  <a:pt x="1151" y="14845"/>
                </a:cubicBezTo>
                <a:cubicBezTo>
                  <a:pt x="1141" y="14887"/>
                  <a:pt x="1103" y="14947"/>
                  <a:pt x="1023" y="15053"/>
                </a:cubicBezTo>
                <a:cubicBezTo>
                  <a:pt x="814" y="15331"/>
                  <a:pt x="777" y="15654"/>
                  <a:pt x="927" y="15896"/>
                </a:cubicBezTo>
                <a:cubicBezTo>
                  <a:pt x="1089" y="16159"/>
                  <a:pt x="1623" y="16614"/>
                  <a:pt x="1799" y="16639"/>
                </a:cubicBezTo>
                <a:cubicBezTo>
                  <a:pt x="1929" y="16658"/>
                  <a:pt x="2240" y="16813"/>
                  <a:pt x="2240" y="16859"/>
                </a:cubicBezTo>
                <a:cubicBezTo>
                  <a:pt x="2240" y="16885"/>
                  <a:pt x="2274" y="16906"/>
                  <a:pt x="2314" y="16906"/>
                </a:cubicBezTo>
                <a:cubicBezTo>
                  <a:pt x="2355" y="16906"/>
                  <a:pt x="2491" y="16949"/>
                  <a:pt x="2616" y="17002"/>
                </a:cubicBezTo>
                <a:cubicBezTo>
                  <a:pt x="2742" y="17055"/>
                  <a:pt x="2882" y="17095"/>
                  <a:pt x="2930" y="17091"/>
                </a:cubicBezTo>
                <a:cubicBezTo>
                  <a:pt x="2977" y="17087"/>
                  <a:pt x="3035" y="17087"/>
                  <a:pt x="3059" y="17090"/>
                </a:cubicBezTo>
                <a:cubicBezTo>
                  <a:pt x="3083" y="17093"/>
                  <a:pt x="3111" y="17091"/>
                  <a:pt x="3122" y="17084"/>
                </a:cubicBezTo>
                <a:cubicBezTo>
                  <a:pt x="3133" y="17078"/>
                  <a:pt x="3185" y="17101"/>
                  <a:pt x="3237" y="17137"/>
                </a:cubicBezTo>
                <a:cubicBezTo>
                  <a:pt x="3289" y="17173"/>
                  <a:pt x="3332" y="17186"/>
                  <a:pt x="3332" y="17166"/>
                </a:cubicBezTo>
                <a:cubicBezTo>
                  <a:pt x="3332" y="17147"/>
                  <a:pt x="3371" y="17158"/>
                  <a:pt x="3418" y="17190"/>
                </a:cubicBezTo>
                <a:cubicBezTo>
                  <a:pt x="3466" y="17223"/>
                  <a:pt x="3505" y="17233"/>
                  <a:pt x="3505" y="17213"/>
                </a:cubicBezTo>
                <a:cubicBezTo>
                  <a:pt x="3505" y="17192"/>
                  <a:pt x="3550" y="17211"/>
                  <a:pt x="3607" y="17253"/>
                </a:cubicBezTo>
                <a:cubicBezTo>
                  <a:pt x="3663" y="17295"/>
                  <a:pt x="3890" y="17364"/>
                  <a:pt x="4110" y="17407"/>
                </a:cubicBezTo>
                <a:cubicBezTo>
                  <a:pt x="4330" y="17449"/>
                  <a:pt x="4555" y="17516"/>
                  <a:pt x="4609" y="17557"/>
                </a:cubicBezTo>
                <a:cubicBezTo>
                  <a:pt x="4682" y="17611"/>
                  <a:pt x="4729" y="17617"/>
                  <a:pt x="4783" y="17580"/>
                </a:cubicBezTo>
                <a:cubicBezTo>
                  <a:pt x="4836" y="17543"/>
                  <a:pt x="4943" y="17552"/>
                  <a:pt x="5171" y="17613"/>
                </a:cubicBezTo>
                <a:lnTo>
                  <a:pt x="5330" y="17657"/>
                </a:lnTo>
                <a:cubicBezTo>
                  <a:pt x="5681" y="17640"/>
                  <a:pt x="6338" y="17662"/>
                  <a:pt x="6397" y="17710"/>
                </a:cubicBezTo>
                <a:cubicBezTo>
                  <a:pt x="6430" y="17738"/>
                  <a:pt x="6533" y="17760"/>
                  <a:pt x="6625" y="17760"/>
                </a:cubicBezTo>
                <a:cubicBezTo>
                  <a:pt x="6718" y="17760"/>
                  <a:pt x="6893" y="17785"/>
                  <a:pt x="7015" y="17815"/>
                </a:cubicBezTo>
                <a:cubicBezTo>
                  <a:pt x="7183" y="17857"/>
                  <a:pt x="7254" y="17856"/>
                  <a:pt x="7318" y="17813"/>
                </a:cubicBezTo>
                <a:cubicBezTo>
                  <a:pt x="7440" y="17729"/>
                  <a:pt x="7479" y="17814"/>
                  <a:pt x="7463" y="18133"/>
                </a:cubicBezTo>
                <a:cubicBezTo>
                  <a:pt x="7455" y="18284"/>
                  <a:pt x="7464" y="18429"/>
                  <a:pt x="7484" y="18454"/>
                </a:cubicBezTo>
                <a:cubicBezTo>
                  <a:pt x="7503" y="18480"/>
                  <a:pt x="7512" y="18642"/>
                  <a:pt x="7505" y="18814"/>
                </a:cubicBezTo>
                <a:lnTo>
                  <a:pt x="7492" y="19127"/>
                </a:lnTo>
                <a:lnTo>
                  <a:pt x="7772" y="19114"/>
                </a:lnTo>
                <a:cubicBezTo>
                  <a:pt x="7927" y="19106"/>
                  <a:pt x="8083" y="19076"/>
                  <a:pt x="8118" y="19047"/>
                </a:cubicBezTo>
                <a:cubicBezTo>
                  <a:pt x="8157" y="19015"/>
                  <a:pt x="8190" y="18761"/>
                  <a:pt x="8201" y="18414"/>
                </a:cubicBezTo>
                <a:cubicBezTo>
                  <a:pt x="8211" y="18096"/>
                  <a:pt x="8230" y="17827"/>
                  <a:pt x="8245" y="17814"/>
                </a:cubicBezTo>
                <a:cubicBezTo>
                  <a:pt x="8260" y="17802"/>
                  <a:pt x="8369" y="17792"/>
                  <a:pt x="8488" y="17792"/>
                </a:cubicBezTo>
                <a:cubicBezTo>
                  <a:pt x="8662" y="17792"/>
                  <a:pt x="8704" y="17810"/>
                  <a:pt x="8704" y="17883"/>
                </a:cubicBezTo>
                <a:cubicBezTo>
                  <a:pt x="8704" y="17947"/>
                  <a:pt x="8656" y="17978"/>
                  <a:pt x="8545" y="17989"/>
                </a:cubicBezTo>
                <a:cubicBezTo>
                  <a:pt x="8399" y="18003"/>
                  <a:pt x="8388" y="18021"/>
                  <a:pt x="8388" y="18215"/>
                </a:cubicBezTo>
                <a:lnTo>
                  <a:pt x="8388" y="18425"/>
                </a:lnTo>
                <a:lnTo>
                  <a:pt x="8643" y="18425"/>
                </a:lnTo>
                <a:lnTo>
                  <a:pt x="8899" y="18425"/>
                </a:lnTo>
                <a:lnTo>
                  <a:pt x="8916" y="18176"/>
                </a:lnTo>
                <a:cubicBezTo>
                  <a:pt x="8931" y="17956"/>
                  <a:pt x="8949" y="17925"/>
                  <a:pt x="9067" y="17911"/>
                </a:cubicBezTo>
                <a:cubicBezTo>
                  <a:pt x="9141" y="17902"/>
                  <a:pt x="9250" y="17932"/>
                  <a:pt x="9310" y="17977"/>
                </a:cubicBezTo>
                <a:cubicBezTo>
                  <a:pt x="9401" y="18045"/>
                  <a:pt x="9484" y="18053"/>
                  <a:pt x="9804" y="18026"/>
                </a:cubicBezTo>
                <a:cubicBezTo>
                  <a:pt x="10277" y="17986"/>
                  <a:pt x="10386" y="17945"/>
                  <a:pt x="10258" y="17858"/>
                </a:cubicBezTo>
                <a:cubicBezTo>
                  <a:pt x="10209" y="17824"/>
                  <a:pt x="10168" y="17778"/>
                  <a:pt x="10168" y="17756"/>
                </a:cubicBezTo>
                <a:cubicBezTo>
                  <a:pt x="10168" y="17686"/>
                  <a:pt x="10403" y="17609"/>
                  <a:pt x="10503" y="17646"/>
                </a:cubicBezTo>
                <a:cubicBezTo>
                  <a:pt x="10556" y="17666"/>
                  <a:pt x="10813" y="17687"/>
                  <a:pt x="11073" y="17692"/>
                </a:cubicBezTo>
                <a:cubicBezTo>
                  <a:pt x="11440" y="17699"/>
                  <a:pt x="11548" y="17686"/>
                  <a:pt x="11554" y="17635"/>
                </a:cubicBezTo>
                <a:cubicBezTo>
                  <a:pt x="11557" y="17599"/>
                  <a:pt x="11565" y="17544"/>
                  <a:pt x="11569" y="17511"/>
                </a:cubicBezTo>
                <a:cubicBezTo>
                  <a:pt x="11572" y="17479"/>
                  <a:pt x="11641" y="17448"/>
                  <a:pt x="11719" y="17442"/>
                </a:cubicBezTo>
                <a:cubicBezTo>
                  <a:pt x="11798" y="17437"/>
                  <a:pt x="12044" y="17398"/>
                  <a:pt x="12265" y="17355"/>
                </a:cubicBezTo>
                <a:cubicBezTo>
                  <a:pt x="12703" y="17271"/>
                  <a:pt x="13376" y="17259"/>
                  <a:pt x="13467" y="17334"/>
                </a:cubicBezTo>
                <a:cubicBezTo>
                  <a:pt x="13542" y="17396"/>
                  <a:pt x="13943" y="17394"/>
                  <a:pt x="13990" y="17331"/>
                </a:cubicBezTo>
                <a:cubicBezTo>
                  <a:pt x="14016" y="17296"/>
                  <a:pt x="14051" y="17297"/>
                  <a:pt x="14103" y="17333"/>
                </a:cubicBezTo>
                <a:cubicBezTo>
                  <a:pt x="14145" y="17362"/>
                  <a:pt x="14370" y="17397"/>
                  <a:pt x="14601" y="17413"/>
                </a:cubicBezTo>
                <a:cubicBezTo>
                  <a:pt x="14833" y="17428"/>
                  <a:pt x="15049" y="17456"/>
                  <a:pt x="15081" y="17475"/>
                </a:cubicBezTo>
                <a:cubicBezTo>
                  <a:pt x="15112" y="17493"/>
                  <a:pt x="15427" y="17510"/>
                  <a:pt x="15782" y="17512"/>
                </a:cubicBezTo>
                <a:cubicBezTo>
                  <a:pt x="16492" y="17516"/>
                  <a:pt x="16590" y="17536"/>
                  <a:pt x="16477" y="17658"/>
                </a:cubicBezTo>
                <a:cubicBezTo>
                  <a:pt x="16413" y="17727"/>
                  <a:pt x="16418" y="17726"/>
                  <a:pt x="16520" y="17655"/>
                </a:cubicBezTo>
                <a:cubicBezTo>
                  <a:pt x="16637" y="17573"/>
                  <a:pt x="16681" y="17569"/>
                  <a:pt x="17314" y="17589"/>
                </a:cubicBezTo>
                <a:lnTo>
                  <a:pt x="17654" y="17600"/>
                </a:lnTo>
                <a:lnTo>
                  <a:pt x="17642" y="18387"/>
                </a:lnTo>
                <a:cubicBezTo>
                  <a:pt x="17632" y="18966"/>
                  <a:pt x="17647" y="19185"/>
                  <a:pt x="17699" y="19211"/>
                </a:cubicBezTo>
                <a:cubicBezTo>
                  <a:pt x="17737" y="19231"/>
                  <a:pt x="17932" y="19250"/>
                  <a:pt x="18131" y="19253"/>
                </a:cubicBezTo>
                <a:cubicBezTo>
                  <a:pt x="18309" y="19255"/>
                  <a:pt x="18426" y="19267"/>
                  <a:pt x="18501" y="19294"/>
                </a:cubicBezTo>
                <a:cubicBezTo>
                  <a:pt x="18567" y="19292"/>
                  <a:pt x="18638" y="19289"/>
                  <a:pt x="18735" y="19288"/>
                </a:cubicBezTo>
                <a:cubicBezTo>
                  <a:pt x="19327" y="19279"/>
                  <a:pt x="19607" y="19256"/>
                  <a:pt x="19711" y="19202"/>
                </a:cubicBezTo>
                <a:cubicBezTo>
                  <a:pt x="19712" y="19201"/>
                  <a:pt x="19712" y="19201"/>
                  <a:pt x="19713" y="19201"/>
                </a:cubicBezTo>
                <a:cubicBezTo>
                  <a:pt x="19713" y="19201"/>
                  <a:pt x="19714" y="19200"/>
                  <a:pt x="19714" y="19200"/>
                </a:cubicBezTo>
                <a:cubicBezTo>
                  <a:pt x="19730" y="19192"/>
                  <a:pt x="19740" y="19182"/>
                  <a:pt x="19748" y="19172"/>
                </a:cubicBezTo>
                <a:cubicBezTo>
                  <a:pt x="19749" y="19171"/>
                  <a:pt x="19750" y="19172"/>
                  <a:pt x="19751" y="19171"/>
                </a:cubicBezTo>
                <a:cubicBezTo>
                  <a:pt x="19751" y="19171"/>
                  <a:pt x="19751" y="19170"/>
                  <a:pt x="19751" y="19170"/>
                </a:cubicBezTo>
                <a:cubicBezTo>
                  <a:pt x="19758" y="19159"/>
                  <a:pt x="19762" y="19147"/>
                  <a:pt x="19762" y="19134"/>
                </a:cubicBezTo>
                <a:cubicBezTo>
                  <a:pt x="19762" y="19104"/>
                  <a:pt x="19777" y="19076"/>
                  <a:pt x="19801" y="19051"/>
                </a:cubicBezTo>
                <a:cubicBezTo>
                  <a:pt x="19799" y="19049"/>
                  <a:pt x="19795" y="19047"/>
                  <a:pt x="19793" y="19045"/>
                </a:cubicBezTo>
                <a:cubicBezTo>
                  <a:pt x="19754" y="18993"/>
                  <a:pt x="19982" y="18758"/>
                  <a:pt x="20071" y="18758"/>
                </a:cubicBezTo>
                <a:cubicBezTo>
                  <a:pt x="20111" y="18758"/>
                  <a:pt x="20203" y="18690"/>
                  <a:pt x="20278" y="18606"/>
                </a:cubicBezTo>
                <a:lnTo>
                  <a:pt x="20414" y="18454"/>
                </a:lnTo>
                <a:lnTo>
                  <a:pt x="20389" y="15389"/>
                </a:lnTo>
                <a:cubicBezTo>
                  <a:pt x="20376" y="13703"/>
                  <a:pt x="20366" y="12128"/>
                  <a:pt x="20367" y="11889"/>
                </a:cubicBezTo>
                <a:cubicBezTo>
                  <a:pt x="20369" y="11432"/>
                  <a:pt x="20428" y="11302"/>
                  <a:pt x="20631" y="11302"/>
                </a:cubicBezTo>
                <a:cubicBezTo>
                  <a:pt x="20691" y="11302"/>
                  <a:pt x="20738" y="11269"/>
                  <a:pt x="20738" y="11230"/>
                </a:cubicBezTo>
                <a:cubicBezTo>
                  <a:pt x="20738" y="11186"/>
                  <a:pt x="20685" y="11160"/>
                  <a:pt x="20598" y="11160"/>
                </a:cubicBezTo>
                <a:cubicBezTo>
                  <a:pt x="20521" y="11160"/>
                  <a:pt x="20443" y="11141"/>
                  <a:pt x="20426" y="11117"/>
                </a:cubicBezTo>
                <a:cubicBezTo>
                  <a:pt x="20394" y="11074"/>
                  <a:pt x="20384" y="9744"/>
                  <a:pt x="20409" y="8737"/>
                </a:cubicBezTo>
                <a:lnTo>
                  <a:pt x="20423" y="8192"/>
                </a:lnTo>
                <a:lnTo>
                  <a:pt x="20724" y="8178"/>
                </a:lnTo>
                <a:cubicBezTo>
                  <a:pt x="20976" y="8166"/>
                  <a:pt x="21026" y="8148"/>
                  <a:pt x="21026" y="8073"/>
                </a:cubicBezTo>
                <a:cubicBezTo>
                  <a:pt x="21026" y="7998"/>
                  <a:pt x="20976" y="7980"/>
                  <a:pt x="20724" y="7968"/>
                </a:cubicBezTo>
                <a:cubicBezTo>
                  <a:pt x="20431" y="7954"/>
                  <a:pt x="20423" y="7950"/>
                  <a:pt x="20423" y="7812"/>
                </a:cubicBezTo>
                <a:cubicBezTo>
                  <a:pt x="20423" y="7692"/>
                  <a:pt x="20447" y="7666"/>
                  <a:pt x="20581" y="7654"/>
                </a:cubicBezTo>
                <a:cubicBezTo>
                  <a:pt x="20690" y="7643"/>
                  <a:pt x="20738" y="7612"/>
                  <a:pt x="20738" y="7551"/>
                </a:cubicBezTo>
                <a:cubicBezTo>
                  <a:pt x="20738" y="7489"/>
                  <a:pt x="20690" y="7457"/>
                  <a:pt x="20581" y="7447"/>
                </a:cubicBezTo>
                <a:lnTo>
                  <a:pt x="20423" y="7432"/>
                </a:lnTo>
                <a:lnTo>
                  <a:pt x="20423" y="6743"/>
                </a:lnTo>
                <a:lnTo>
                  <a:pt x="20423" y="6055"/>
                </a:lnTo>
                <a:lnTo>
                  <a:pt x="20764" y="6055"/>
                </a:lnTo>
                <a:cubicBezTo>
                  <a:pt x="21081" y="6055"/>
                  <a:pt x="21109" y="6063"/>
                  <a:pt x="21143" y="6173"/>
                </a:cubicBezTo>
                <a:cubicBezTo>
                  <a:pt x="21186" y="6313"/>
                  <a:pt x="21112" y="6410"/>
                  <a:pt x="20961" y="6410"/>
                </a:cubicBezTo>
                <a:cubicBezTo>
                  <a:pt x="20808" y="6410"/>
                  <a:pt x="20827" y="6544"/>
                  <a:pt x="20983" y="6562"/>
                </a:cubicBezTo>
                <a:cubicBezTo>
                  <a:pt x="21096" y="6576"/>
                  <a:pt x="21115" y="6609"/>
                  <a:pt x="21130" y="6827"/>
                </a:cubicBezTo>
                <a:cubicBezTo>
                  <a:pt x="21144" y="7027"/>
                  <a:pt x="21167" y="7075"/>
                  <a:pt x="21247" y="7075"/>
                </a:cubicBezTo>
                <a:cubicBezTo>
                  <a:pt x="21377" y="7075"/>
                  <a:pt x="21486" y="7166"/>
                  <a:pt x="21486" y="7275"/>
                </a:cubicBezTo>
                <a:cubicBezTo>
                  <a:pt x="21486" y="7322"/>
                  <a:pt x="21511" y="7361"/>
                  <a:pt x="21543" y="7361"/>
                </a:cubicBezTo>
                <a:cubicBezTo>
                  <a:pt x="21566" y="7361"/>
                  <a:pt x="21581" y="6707"/>
                  <a:pt x="21590" y="5754"/>
                </a:cubicBezTo>
                <a:cubicBezTo>
                  <a:pt x="21578" y="3862"/>
                  <a:pt x="21552" y="3515"/>
                  <a:pt x="21486" y="3501"/>
                </a:cubicBezTo>
                <a:cubicBezTo>
                  <a:pt x="21409" y="3484"/>
                  <a:pt x="21370" y="3435"/>
                  <a:pt x="21370" y="3354"/>
                </a:cubicBezTo>
                <a:cubicBezTo>
                  <a:pt x="21370" y="3235"/>
                  <a:pt x="21362" y="3233"/>
                  <a:pt x="20901" y="3219"/>
                </a:cubicBezTo>
                <a:lnTo>
                  <a:pt x="20431" y="3205"/>
                </a:lnTo>
                <a:lnTo>
                  <a:pt x="20364" y="2958"/>
                </a:lnTo>
                <a:cubicBezTo>
                  <a:pt x="20327" y="2822"/>
                  <a:pt x="20316" y="2694"/>
                  <a:pt x="20341" y="2673"/>
                </a:cubicBezTo>
                <a:cubicBezTo>
                  <a:pt x="20385" y="2635"/>
                  <a:pt x="20326" y="2017"/>
                  <a:pt x="20274" y="1974"/>
                </a:cubicBezTo>
                <a:cubicBezTo>
                  <a:pt x="20255" y="1958"/>
                  <a:pt x="19974" y="1949"/>
                  <a:pt x="19674" y="1945"/>
                </a:cubicBezTo>
                <a:cubicBezTo>
                  <a:pt x="19574" y="1947"/>
                  <a:pt x="19466" y="1947"/>
                  <a:pt x="19331" y="1947"/>
                </a:cubicBezTo>
                <a:cubicBezTo>
                  <a:pt x="19187" y="1947"/>
                  <a:pt x="19079" y="1948"/>
                  <a:pt x="18979" y="1949"/>
                </a:cubicBezTo>
                <a:cubicBezTo>
                  <a:pt x="18917" y="1953"/>
                  <a:pt x="18869" y="1957"/>
                  <a:pt x="18863" y="1963"/>
                </a:cubicBezTo>
                <a:cubicBezTo>
                  <a:pt x="18841" y="1980"/>
                  <a:pt x="18760" y="1994"/>
                  <a:pt x="18683" y="1994"/>
                </a:cubicBezTo>
                <a:cubicBezTo>
                  <a:pt x="18596" y="1994"/>
                  <a:pt x="18414" y="2086"/>
                  <a:pt x="18211" y="2232"/>
                </a:cubicBezTo>
                <a:cubicBezTo>
                  <a:pt x="18109" y="2304"/>
                  <a:pt x="18013" y="2367"/>
                  <a:pt x="17940" y="2411"/>
                </a:cubicBezTo>
                <a:cubicBezTo>
                  <a:pt x="17897" y="2440"/>
                  <a:pt x="17856" y="2463"/>
                  <a:pt x="17826" y="2473"/>
                </a:cubicBezTo>
                <a:cubicBezTo>
                  <a:pt x="17793" y="2483"/>
                  <a:pt x="17764" y="2500"/>
                  <a:pt x="17741" y="2518"/>
                </a:cubicBezTo>
                <a:cubicBezTo>
                  <a:pt x="17730" y="2527"/>
                  <a:pt x="17719" y="2539"/>
                  <a:pt x="17708" y="2550"/>
                </a:cubicBezTo>
                <a:cubicBezTo>
                  <a:pt x="17707" y="2552"/>
                  <a:pt x="17705" y="2553"/>
                  <a:pt x="17704" y="2555"/>
                </a:cubicBezTo>
                <a:cubicBezTo>
                  <a:pt x="17698" y="2565"/>
                  <a:pt x="17694" y="2575"/>
                  <a:pt x="17694" y="2585"/>
                </a:cubicBezTo>
                <a:cubicBezTo>
                  <a:pt x="17694" y="2624"/>
                  <a:pt x="17644" y="2678"/>
                  <a:pt x="17583" y="2705"/>
                </a:cubicBezTo>
                <a:cubicBezTo>
                  <a:pt x="17445" y="2766"/>
                  <a:pt x="17422" y="2766"/>
                  <a:pt x="17378" y="2707"/>
                </a:cubicBezTo>
                <a:cubicBezTo>
                  <a:pt x="17377" y="2706"/>
                  <a:pt x="17375" y="2705"/>
                  <a:pt x="17374" y="2704"/>
                </a:cubicBezTo>
                <a:cubicBezTo>
                  <a:pt x="17345" y="2709"/>
                  <a:pt x="17317" y="2717"/>
                  <a:pt x="17297" y="2727"/>
                </a:cubicBezTo>
                <a:cubicBezTo>
                  <a:pt x="17226" y="2764"/>
                  <a:pt x="17115" y="2685"/>
                  <a:pt x="17086" y="2604"/>
                </a:cubicBezTo>
                <a:cubicBezTo>
                  <a:pt x="17066" y="2591"/>
                  <a:pt x="17047" y="2577"/>
                  <a:pt x="17031" y="2563"/>
                </a:cubicBezTo>
                <a:cubicBezTo>
                  <a:pt x="16954" y="2492"/>
                  <a:pt x="16935" y="2469"/>
                  <a:pt x="16974" y="2402"/>
                </a:cubicBezTo>
                <a:cubicBezTo>
                  <a:pt x="16972" y="2401"/>
                  <a:pt x="16970" y="2399"/>
                  <a:pt x="16968" y="2398"/>
                </a:cubicBezTo>
                <a:cubicBezTo>
                  <a:pt x="16847" y="2333"/>
                  <a:pt x="16836" y="2309"/>
                  <a:pt x="16898" y="2247"/>
                </a:cubicBezTo>
                <a:cubicBezTo>
                  <a:pt x="16960" y="2185"/>
                  <a:pt x="16950" y="2159"/>
                  <a:pt x="16835" y="2082"/>
                </a:cubicBezTo>
                <a:cubicBezTo>
                  <a:pt x="16799" y="2058"/>
                  <a:pt x="16768" y="2044"/>
                  <a:pt x="16739" y="2034"/>
                </a:cubicBezTo>
                <a:cubicBezTo>
                  <a:pt x="16712" y="2027"/>
                  <a:pt x="16687" y="2026"/>
                  <a:pt x="16665" y="2028"/>
                </a:cubicBezTo>
                <a:cubicBezTo>
                  <a:pt x="16658" y="2030"/>
                  <a:pt x="16650" y="2032"/>
                  <a:pt x="16644" y="2036"/>
                </a:cubicBezTo>
                <a:cubicBezTo>
                  <a:pt x="16627" y="2050"/>
                  <a:pt x="16584" y="2056"/>
                  <a:pt x="16531" y="2058"/>
                </a:cubicBezTo>
                <a:cubicBezTo>
                  <a:pt x="16521" y="2059"/>
                  <a:pt x="16507" y="2058"/>
                  <a:pt x="16496" y="2058"/>
                </a:cubicBezTo>
                <a:cubicBezTo>
                  <a:pt x="16447" y="2058"/>
                  <a:pt x="16399" y="2055"/>
                  <a:pt x="16347" y="2049"/>
                </a:cubicBezTo>
                <a:cubicBezTo>
                  <a:pt x="16249" y="2037"/>
                  <a:pt x="16155" y="2017"/>
                  <a:pt x="16119" y="1990"/>
                </a:cubicBezTo>
                <a:cubicBezTo>
                  <a:pt x="16099" y="1975"/>
                  <a:pt x="16102" y="1958"/>
                  <a:pt x="16119" y="1943"/>
                </a:cubicBezTo>
                <a:cubicBezTo>
                  <a:pt x="16110" y="1917"/>
                  <a:pt x="16103" y="1883"/>
                  <a:pt x="16098" y="1836"/>
                </a:cubicBezTo>
                <a:cubicBezTo>
                  <a:pt x="16089" y="1759"/>
                  <a:pt x="16093" y="1681"/>
                  <a:pt x="16103" y="1628"/>
                </a:cubicBezTo>
                <a:cubicBezTo>
                  <a:pt x="16072" y="1625"/>
                  <a:pt x="16041" y="1623"/>
                  <a:pt x="15997" y="1621"/>
                </a:cubicBezTo>
                <a:lnTo>
                  <a:pt x="15737" y="1610"/>
                </a:lnTo>
                <a:lnTo>
                  <a:pt x="15750" y="1774"/>
                </a:lnTo>
                <a:cubicBezTo>
                  <a:pt x="15764" y="1941"/>
                  <a:pt x="15663" y="2096"/>
                  <a:pt x="15547" y="2084"/>
                </a:cubicBezTo>
                <a:cubicBezTo>
                  <a:pt x="15377" y="2068"/>
                  <a:pt x="15220" y="2094"/>
                  <a:pt x="15249" y="2134"/>
                </a:cubicBezTo>
                <a:cubicBezTo>
                  <a:pt x="15267" y="2158"/>
                  <a:pt x="15257" y="2192"/>
                  <a:pt x="15225" y="2208"/>
                </a:cubicBezTo>
                <a:cubicBezTo>
                  <a:pt x="15186" y="2228"/>
                  <a:pt x="15185" y="2267"/>
                  <a:pt x="15222" y="2325"/>
                </a:cubicBezTo>
                <a:cubicBezTo>
                  <a:pt x="15263" y="2387"/>
                  <a:pt x="15257" y="2427"/>
                  <a:pt x="15200" y="2466"/>
                </a:cubicBezTo>
                <a:cubicBezTo>
                  <a:pt x="15137" y="2509"/>
                  <a:pt x="15096" y="2493"/>
                  <a:pt x="15007" y="2388"/>
                </a:cubicBezTo>
                <a:cubicBezTo>
                  <a:pt x="14945" y="2315"/>
                  <a:pt x="14901" y="2220"/>
                  <a:pt x="14910" y="2176"/>
                </a:cubicBezTo>
                <a:cubicBezTo>
                  <a:pt x="14927" y="2087"/>
                  <a:pt x="14807" y="2031"/>
                  <a:pt x="14684" y="2070"/>
                </a:cubicBezTo>
                <a:cubicBezTo>
                  <a:pt x="14640" y="2084"/>
                  <a:pt x="14587" y="2073"/>
                  <a:pt x="14566" y="2046"/>
                </a:cubicBezTo>
                <a:cubicBezTo>
                  <a:pt x="14501" y="1959"/>
                  <a:pt x="14350" y="1986"/>
                  <a:pt x="14386" y="2078"/>
                </a:cubicBezTo>
                <a:cubicBezTo>
                  <a:pt x="14403" y="2124"/>
                  <a:pt x="14368" y="2223"/>
                  <a:pt x="14307" y="2300"/>
                </a:cubicBezTo>
                <a:cubicBezTo>
                  <a:pt x="14203" y="2430"/>
                  <a:pt x="14203" y="2444"/>
                  <a:pt x="14294" y="2502"/>
                </a:cubicBezTo>
                <a:cubicBezTo>
                  <a:pt x="14384" y="2560"/>
                  <a:pt x="14383" y="2569"/>
                  <a:pt x="14281" y="2635"/>
                </a:cubicBezTo>
                <a:cubicBezTo>
                  <a:pt x="14110" y="2743"/>
                  <a:pt x="14003" y="2640"/>
                  <a:pt x="14027" y="2391"/>
                </a:cubicBezTo>
                <a:cubicBezTo>
                  <a:pt x="14046" y="2196"/>
                  <a:pt x="14039" y="2188"/>
                  <a:pt x="13874" y="2175"/>
                </a:cubicBezTo>
                <a:cubicBezTo>
                  <a:pt x="13706" y="2161"/>
                  <a:pt x="13701" y="2153"/>
                  <a:pt x="13684" y="1887"/>
                </a:cubicBezTo>
                <a:cubicBezTo>
                  <a:pt x="13668" y="1631"/>
                  <a:pt x="13676" y="1611"/>
                  <a:pt x="13817" y="1567"/>
                </a:cubicBezTo>
                <a:cubicBezTo>
                  <a:pt x="13900" y="1541"/>
                  <a:pt x="14056" y="1519"/>
                  <a:pt x="14164" y="1519"/>
                </a:cubicBezTo>
                <a:lnTo>
                  <a:pt x="14362" y="1519"/>
                </a:lnTo>
                <a:lnTo>
                  <a:pt x="14362" y="1211"/>
                </a:lnTo>
                <a:cubicBezTo>
                  <a:pt x="14362" y="1156"/>
                  <a:pt x="14361" y="1118"/>
                  <a:pt x="14359" y="1081"/>
                </a:cubicBezTo>
                <a:cubicBezTo>
                  <a:pt x="14353" y="1064"/>
                  <a:pt x="14344" y="1051"/>
                  <a:pt x="14339" y="1032"/>
                </a:cubicBezTo>
                <a:cubicBezTo>
                  <a:pt x="14326" y="987"/>
                  <a:pt x="14323" y="954"/>
                  <a:pt x="14329" y="929"/>
                </a:cubicBezTo>
                <a:cubicBezTo>
                  <a:pt x="14313" y="908"/>
                  <a:pt x="14289" y="902"/>
                  <a:pt x="14251" y="902"/>
                </a:cubicBezTo>
                <a:cubicBezTo>
                  <a:pt x="14158" y="902"/>
                  <a:pt x="14136" y="941"/>
                  <a:pt x="14121" y="1128"/>
                </a:cubicBezTo>
                <a:cubicBezTo>
                  <a:pt x="14104" y="1351"/>
                  <a:pt x="14101" y="1353"/>
                  <a:pt x="13902" y="1353"/>
                </a:cubicBezTo>
                <a:lnTo>
                  <a:pt x="13701" y="1353"/>
                </a:lnTo>
                <a:lnTo>
                  <a:pt x="13673" y="1093"/>
                </a:lnTo>
                <a:cubicBezTo>
                  <a:pt x="13651" y="894"/>
                  <a:pt x="13620" y="828"/>
                  <a:pt x="13543" y="816"/>
                </a:cubicBezTo>
                <a:cubicBezTo>
                  <a:pt x="13472" y="805"/>
                  <a:pt x="13454" y="822"/>
                  <a:pt x="13479" y="876"/>
                </a:cubicBezTo>
                <a:cubicBezTo>
                  <a:pt x="13523" y="970"/>
                  <a:pt x="13405" y="1092"/>
                  <a:pt x="13271" y="1092"/>
                </a:cubicBezTo>
                <a:cubicBezTo>
                  <a:pt x="13215" y="1092"/>
                  <a:pt x="13126" y="1039"/>
                  <a:pt x="13075" y="974"/>
                </a:cubicBezTo>
                <a:cubicBezTo>
                  <a:pt x="13023" y="908"/>
                  <a:pt x="12929" y="855"/>
                  <a:pt x="12865" y="855"/>
                </a:cubicBezTo>
                <a:cubicBezTo>
                  <a:pt x="12802" y="855"/>
                  <a:pt x="12731" y="818"/>
                  <a:pt x="12708" y="772"/>
                </a:cubicBezTo>
                <a:cubicBezTo>
                  <a:pt x="12685" y="726"/>
                  <a:pt x="12629" y="688"/>
                  <a:pt x="12582" y="688"/>
                </a:cubicBezTo>
                <a:cubicBezTo>
                  <a:pt x="12444" y="688"/>
                  <a:pt x="12438" y="520"/>
                  <a:pt x="12576" y="490"/>
                </a:cubicBezTo>
                <a:cubicBezTo>
                  <a:pt x="12642" y="476"/>
                  <a:pt x="12696" y="436"/>
                  <a:pt x="12696" y="402"/>
                </a:cubicBezTo>
                <a:cubicBezTo>
                  <a:pt x="12696" y="367"/>
                  <a:pt x="12724" y="279"/>
                  <a:pt x="12758" y="205"/>
                </a:cubicBezTo>
                <a:cubicBezTo>
                  <a:pt x="12814" y="83"/>
                  <a:pt x="12826" y="78"/>
                  <a:pt x="12894" y="154"/>
                </a:cubicBezTo>
                <a:cubicBezTo>
                  <a:pt x="12940" y="207"/>
                  <a:pt x="13044" y="238"/>
                  <a:pt x="13177" y="238"/>
                </a:cubicBezTo>
                <a:cubicBezTo>
                  <a:pt x="13362" y="238"/>
                  <a:pt x="13385" y="223"/>
                  <a:pt x="13385" y="119"/>
                </a:cubicBezTo>
                <a:lnTo>
                  <a:pt x="13385" y="0"/>
                </a:lnTo>
                <a:lnTo>
                  <a:pt x="10800" y="0"/>
                </a:lnTo>
                <a:lnTo>
                  <a:pt x="9024" y="0"/>
                </a:lnTo>
                <a:lnTo>
                  <a:pt x="9007" y="368"/>
                </a:lnTo>
                <a:lnTo>
                  <a:pt x="8991" y="736"/>
                </a:lnTo>
                <a:lnTo>
                  <a:pt x="8836" y="721"/>
                </a:lnTo>
                <a:cubicBezTo>
                  <a:pt x="8751" y="713"/>
                  <a:pt x="8624" y="732"/>
                  <a:pt x="8554" y="763"/>
                </a:cubicBezTo>
                <a:cubicBezTo>
                  <a:pt x="8448" y="809"/>
                  <a:pt x="8413" y="805"/>
                  <a:pt x="8357" y="742"/>
                </a:cubicBezTo>
                <a:cubicBezTo>
                  <a:pt x="8319" y="699"/>
                  <a:pt x="8268" y="665"/>
                  <a:pt x="8244" y="665"/>
                </a:cubicBezTo>
                <a:cubicBezTo>
                  <a:pt x="8220" y="665"/>
                  <a:pt x="8230" y="694"/>
                  <a:pt x="8265" y="729"/>
                </a:cubicBezTo>
                <a:cubicBezTo>
                  <a:pt x="8345" y="809"/>
                  <a:pt x="8292" y="855"/>
                  <a:pt x="8117" y="855"/>
                </a:cubicBezTo>
                <a:cubicBezTo>
                  <a:pt x="7947" y="855"/>
                  <a:pt x="7882" y="722"/>
                  <a:pt x="7924" y="459"/>
                </a:cubicBezTo>
                <a:cubicBezTo>
                  <a:pt x="7952" y="286"/>
                  <a:pt x="7977" y="259"/>
                  <a:pt x="8115" y="246"/>
                </a:cubicBezTo>
                <a:cubicBezTo>
                  <a:pt x="8239" y="234"/>
                  <a:pt x="8272" y="206"/>
                  <a:pt x="8272" y="115"/>
                </a:cubicBezTo>
                <a:lnTo>
                  <a:pt x="8272" y="0"/>
                </a:lnTo>
                <a:lnTo>
                  <a:pt x="8050" y="0"/>
                </a:lnTo>
                <a:close/>
                <a:moveTo>
                  <a:pt x="14132" y="0"/>
                </a:moveTo>
                <a:lnTo>
                  <a:pt x="14132" y="234"/>
                </a:lnTo>
                <a:cubicBezTo>
                  <a:pt x="14132" y="454"/>
                  <a:pt x="14141" y="470"/>
                  <a:pt x="14290" y="484"/>
                </a:cubicBezTo>
                <a:cubicBezTo>
                  <a:pt x="14295" y="484"/>
                  <a:pt x="14298" y="485"/>
                  <a:pt x="14303" y="485"/>
                </a:cubicBezTo>
                <a:cubicBezTo>
                  <a:pt x="14290" y="457"/>
                  <a:pt x="14273" y="430"/>
                  <a:pt x="14254" y="412"/>
                </a:cubicBezTo>
                <a:cubicBezTo>
                  <a:pt x="14174" y="331"/>
                  <a:pt x="14210" y="237"/>
                  <a:pt x="14322" y="238"/>
                </a:cubicBezTo>
                <a:cubicBezTo>
                  <a:pt x="14359" y="238"/>
                  <a:pt x="14504" y="336"/>
                  <a:pt x="14642" y="453"/>
                </a:cubicBezTo>
                <a:cubicBezTo>
                  <a:pt x="14823" y="609"/>
                  <a:pt x="14921" y="660"/>
                  <a:pt x="15000" y="639"/>
                </a:cubicBezTo>
                <a:cubicBezTo>
                  <a:pt x="15022" y="610"/>
                  <a:pt x="15043" y="579"/>
                  <a:pt x="15071" y="550"/>
                </a:cubicBezTo>
                <a:cubicBezTo>
                  <a:pt x="15175" y="443"/>
                  <a:pt x="15230" y="420"/>
                  <a:pt x="15315" y="451"/>
                </a:cubicBezTo>
                <a:cubicBezTo>
                  <a:pt x="15375" y="473"/>
                  <a:pt x="15548" y="485"/>
                  <a:pt x="15698" y="478"/>
                </a:cubicBezTo>
                <a:cubicBezTo>
                  <a:pt x="15948" y="467"/>
                  <a:pt x="15974" y="476"/>
                  <a:pt x="16030" y="597"/>
                </a:cubicBezTo>
                <a:cubicBezTo>
                  <a:pt x="16095" y="739"/>
                  <a:pt x="16078" y="814"/>
                  <a:pt x="15965" y="846"/>
                </a:cubicBezTo>
                <a:cubicBezTo>
                  <a:pt x="16055" y="937"/>
                  <a:pt x="16105" y="884"/>
                  <a:pt x="16110" y="688"/>
                </a:cubicBezTo>
                <a:cubicBezTo>
                  <a:pt x="16112" y="597"/>
                  <a:pt x="16137" y="518"/>
                  <a:pt x="16166" y="511"/>
                </a:cubicBezTo>
                <a:cubicBezTo>
                  <a:pt x="16185" y="506"/>
                  <a:pt x="16222" y="564"/>
                  <a:pt x="16261" y="636"/>
                </a:cubicBezTo>
                <a:cubicBezTo>
                  <a:pt x="16278" y="566"/>
                  <a:pt x="16300" y="497"/>
                  <a:pt x="16322" y="464"/>
                </a:cubicBezTo>
                <a:cubicBezTo>
                  <a:pt x="16388" y="361"/>
                  <a:pt x="16594" y="353"/>
                  <a:pt x="16639" y="451"/>
                </a:cubicBezTo>
                <a:cubicBezTo>
                  <a:pt x="16657" y="490"/>
                  <a:pt x="16721" y="522"/>
                  <a:pt x="16781" y="522"/>
                </a:cubicBezTo>
                <a:cubicBezTo>
                  <a:pt x="16874" y="522"/>
                  <a:pt x="16890" y="486"/>
                  <a:pt x="16890" y="261"/>
                </a:cubicBezTo>
                <a:lnTo>
                  <a:pt x="16890" y="0"/>
                </a:lnTo>
                <a:lnTo>
                  <a:pt x="14132" y="0"/>
                </a:lnTo>
                <a:close/>
                <a:moveTo>
                  <a:pt x="19331" y="0"/>
                </a:moveTo>
                <a:cubicBezTo>
                  <a:pt x="19277" y="0"/>
                  <a:pt x="19244" y="45"/>
                  <a:pt x="19244" y="119"/>
                </a:cubicBezTo>
                <a:cubicBezTo>
                  <a:pt x="19244" y="192"/>
                  <a:pt x="19277" y="238"/>
                  <a:pt x="19331" y="238"/>
                </a:cubicBezTo>
                <a:cubicBezTo>
                  <a:pt x="19384" y="238"/>
                  <a:pt x="19417" y="192"/>
                  <a:pt x="19417" y="119"/>
                </a:cubicBezTo>
                <a:cubicBezTo>
                  <a:pt x="19417" y="45"/>
                  <a:pt x="19384" y="0"/>
                  <a:pt x="19331" y="0"/>
                </a:cubicBezTo>
                <a:close/>
                <a:moveTo>
                  <a:pt x="20742" y="0"/>
                </a:moveTo>
                <a:cubicBezTo>
                  <a:pt x="20675" y="17"/>
                  <a:pt x="20609" y="67"/>
                  <a:pt x="20562" y="154"/>
                </a:cubicBezTo>
                <a:cubicBezTo>
                  <a:pt x="20510" y="251"/>
                  <a:pt x="20432" y="314"/>
                  <a:pt x="20351" y="324"/>
                </a:cubicBezTo>
                <a:cubicBezTo>
                  <a:pt x="20343" y="325"/>
                  <a:pt x="20338" y="327"/>
                  <a:pt x="20331" y="328"/>
                </a:cubicBezTo>
                <a:cubicBezTo>
                  <a:pt x="20399" y="371"/>
                  <a:pt x="20439" y="428"/>
                  <a:pt x="20447" y="481"/>
                </a:cubicBezTo>
                <a:cubicBezTo>
                  <a:pt x="20479" y="475"/>
                  <a:pt x="20512" y="468"/>
                  <a:pt x="20537" y="457"/>
                </a:cubicBezTo>
                <a:cubicBezTo>
                  <a:pt x="20601" y="430"/>
                  <a:pt x="20678" y="407"/>
                  <a:pt x="20710" y="405"/>
                </a:cubicBezTo>
                <a:cubicBezTo>
                  <a:pt x="20889" y="396"/>
                  <a:pt x="21000" y="324"/>
                  <a:pt x="20995" y="223"/>
                </a:cubicBezTo>
                <a:cubicBezTo>
                  <a:pt x="20988" y="97"/>
                  <a:pt x="20922" y="22"/>
                  <a:pt x="20840" y="0"/>
                </a:cubicBezTo>
                <a:lnTo>
                  <a:pt x="20742" y="0"/>
                </a:lnTo>
                <a:close/>
                <a:moveTo>
                  <a:pt x="17433" y="4"/>
                </a:moveTo>
                <a:cubicBezTo>
                  <a:pt x="17356" y="7"/>
                  <a:pt x="17349" y="38"/>
                  <a:pt x="17349" y="140"/>
                </a:cubicBezTo>
                <a:cubicBezTo>
                  <a:pt x="17349" y="215"/>
                  <a:pt x="17363" y="255"/>
                  <a:pt x="17397" y="273"/>
                </a:cubicBezTo>
                <a:cubicBezTo>
                  <a:pt x="17429" y="278"/>
                  <a:pt x="17466" y="278"/>
                  <a:pt x="17504" y="272"/>
                </a:cubicBezTo>
                <a:cubicBezTo>
                  <a:pt x="17524" y="269"/>
                  <a:pt x="17544" y="267"/>
                  <a:pt x="17562" y="267"/>
                </a:cubicBezTo>
                <a:cubicBezTo>
                  <a:pt x="17638" y="244"/>
                  <a:pt x="17686" y="195"/>
                  <a:pt x="17703" y="119"/>
                </a:cubicBezTo>
                <a:cubicBezTo>
                  <a:pt x="17719" y="42"/>
                  <a:pt x="17686" y="21"/>
                  <a:pt x="17536" y="9"/>
                </a:cubicBezTo>
                <a:cubicBezTo>
                  <a:pt x="17492" y="5"/>
                  <a:pt x="17459" y="3"/>
                  <a:pt x="17433" y="4"/>
                </a:cubicBezTo>
                <a:close/>
                <a:moveTo>
                  <a:pt x="5339" y="333"/>
                </a:moveTo>
                <a:lnTo>
                  <a:pt x="5210" y="333"/>
                </a:lnTo>
                <a:cubicBezTo>
                  <a:pt x="5200" y="333"/>
                  <a:pt x="5193" y="334"/>
                  <a:pt x="5185" y="335"/>
                </a:cubicBezTo>
                <a:cubicBezTo>
                  <a:pt x="5186" y="340"/>
                  <a:pt x="5185" y="343"/>
                  <a:pt x="5188" y="349"/>
                </a:cubicBezTo>
                <a:cubicBezTo>
                  <a:pt x="5190" y="354"/>
                  <a:pt x="5188" y="362"/>
                  <a:pt x="5190" y="368"/>
                </a:cubicBezTo>
                <a:cubicBezTo>
                  <a:pt x="5190" y="369"/>
                  <a:pt x="5190" y="370"/>
                  <a:pt x="5190" y="371"/>
                </a:cubicBezTo>
                <a:cubicBezTo>
                  <a:pt x="5192" y="381"/>
                  <a:pt x="5193" y="392"/>
                  <a:pt x="5193" y="404"/>
                </a:cubicBezTo>
                <a:cubicBezTo>
                  <a:pt x="5192" y="411"/>
                  <a:pt x="5191" y="417"/>
                  <a:pt x="5189" y="425"/>
                </a:cubicBezTo>
                <a:cubicBezTo>
                  <a:pt x="5185" y="443"/>
                  <a:pt x="5179" y="461"/>
                  <a:pt x="5167" y="479"/>
                </a:cubicBezTo>
                <a:cubicBezTo>
                  <a:pt x="5162" y="487"/>
                  <a:pt x="5160" y="494"/>
                  <a:pt x="5157" y="501"/>
                </a:cubicBezTo>
                <a:cubicBezTo>
                  <a:pt x="5143" y="539"/>
                  <a:pt x="5169" y="578"/>
                  <a:pt x="5238" y="623"/>
                </a:cubicBezTo>
                <a:cubicBezTo>
                  <a:pt x="5254" y="631"/>
                  <a:pt x="5268" y="639"/>
                  <a:pt x="5281" y="649"/>
                </a:cubicBezTo>
                <a:cubicBezTo>
                  <a:pt x="5365" y="699"/>
                  <a:pt x="5374" y="684"/>
                  <a:pt x="5389" y="536"/>
                </a:cubicBezTo>
                <a:cubicBezTo>
                  <a:pt x="5400" y="438"/>
                  <a:pt x="5380" y="362"/>
                  <a:pt x="5339" y="333"/>
                </a:cubicBezTo>
                <a:close/>
                <a:moveTo>
                  <a:pt x="17078" y="350"/>
                </a:moveTo>
                <a:cubicBezTo>
                  <a:pt x="17077" y="351"/>
                  <a:pt x="17076" y="359"/>
                  <a:pt x="17075" y="360"/>
                </a:cubicBezTo>
                <a:cubicBezTo>
                  <a:pt x="17078" y="358"/>
                  <a:pt x="17079" y="357"/>
                  <a:pt x="17082" y="354"/>
                </a:cubicBezTo>
                <a:cubicBezTo>
                  <a:pt x="17083" y="353"/>
                  <a:pt x="17084" y="352"/>
                  <a:pt x="17085" y="351"/>
                </a:cubicBezTo>
                <a:cubicBezTo>
                  <a:pt x="17083" y="350"/>
                  <a:pt x="17080" y="348"/>
                  <a:pt x="17078" y="350"/>
                </a:cubicBezTo>
                <a:close/>
                <a:moveTo>
                  <a:pt x="5319" y="825"/>
                </a:moveTo>
                <a:cubicBezTo>
                  <a:pt x="5273" y="825"/>
                  <a:pt x="5230" y="866"/>
                  <a:pt x="5259" y="905"/>
                </a:cubicBezTo>
                <a:cubicBezTo>
                  <a:pt x="5277" y="930"/>
                  <a:pt x="5317" y="950"/>
                  <a:pt x="5346" y="950"/>
                </a:cubicBezTo>
                <a:cubicBezTo>
                  <a:pt x="5372" y="950"/>
                  <a:pt x="5385" y="938"/>
                  <a:pt x="5392" y="922"/>
                </a:cubicBezTo>
                <a:lnTo>
                  <a:pt x="5392" y="877"/>
                </a:lnTo>
                <a:cubicBezTo>
                  <a:pt x="5392" y="877"/>
                  <a:pt x="5393" y="876"/>
                  <a:pt x="5392" y="876"/>
                </a:cubicBezTo>
                <a:cubicBezTo>
                  <a:pt x="5387" y="864"/>
                  <a:pt x="5377" y="852"/>
                  <a:pt x="5363" y="840"/>
                </a:cubicBezTo>
                <a:cubicBezTo>
                  <a:pt x="5350" y="829"/>
                  <a:pt x="5334" y="825"/>
                  <a:pt x="5319" y="825"/>
                </a:cubicBezTo>
                <a:close/>
                <a:moveTo>
                  <a:pt x="4991" y="1101"/>
                </a:moveTo>
                <a:cubicBezTo>
                  <a:pt x="4996" y="1142"/>
                  <a:pt x="5009" y="1191"/>
                  <a:pt x="5042" y="1244"/>
                </a:cubicBezTo>
                <a:cubicBezTo>
                  <a:pt x="5052" y="1261"/>
                  <a:pt x="5060" y="1279"/>
                  <a:pt x="5068" y="1298"/>
                </a:cubicBezTo>
                <a:cubicBezTo>
                  <a:pt x="5123" y="1369"/>
                  <a:pt x="5156" y="1450"/>
                  <a:pt x="5139" y="1485"/>
                </a:cubicBezTo>
                <a:cubicBezTo>
                  <a:pt x="5132" y="1501"/>
                  <a:pt x="5133" y="1514"/>
                  <a:pt x="5139" y="1527"/>
                </a:cubicBezTo>
                <a:cubicBezTo>
                  <a:pt x="5171" y="1549"/>
                  <a:pt x="5205" y="1569"/>
                  <a:pt x="5236" y="1578"/>
                </a:cubicBezTo>
                <a:cubicBezTo>
                  <a:pt x="5242" y="1580"/>
                  <a:pt x="5246" y="1585"/>
                  <a:pt x="5252" y="1588"/>
                </a:cubicBezTo>
                <a:cubicBezTo>
                  <a:pt x="5317" y="1607"/>
                  <a:pt x="5344" y="1638"/>
                  <a:pt x="5325" y="1680"/>
                </a:cubicBezTo>
                <a:cubicBezTo>
                  <a:pt x="5320" y="1689"/>
                  <a:pt x="5318" y="1698"/>
                  <a:pt x="5317" y="1708"/>
                </a:cubicBezTo>
                <a:cubicBezTo>
                  <a:pt x="5317" y="1709"/>
                  <a:pt x="5317" y="1710"/>
                  <a:pt x="5317" y="1712"/>
                </a:cubicBezTo>
                <a:cubicBezTo>
                  <a:pt x="5317" y="1737"/>
                  <a:pt x="5331" y="1758"/>
                  <a:pt x="5353" y="1770"/>
                </a:cubicBezTo>
                <a:cubicBezTo>
                  <a:pt x="5356" y="1771"/>
                  <a:pt x="5359" y="1773"/>
                  <a:pt x="5362" y="1774"/>
                </a:cubicBezTo>
                <a:cubicBezTo>
                  <a:pt x="5488" y="1816"/>
                  <a:pt x="5538" y="1805"/>
                  <a:pt x="5469" y="1748"/>
                </a:cubicBezTo>
                <a:cubicBezTo>
                  <a:pt x="5431" y="1717"/>
                  <a:pt x="5400" y="1607"/>
                  <a:pt x="5400" y="1505"/>
                </a:cubicBezTo>
                <a:cubicBezTo>
                  <a:pt x="5400" y="1365"/>
                  <a:pt x="5380" y="1326"/>
                  <a:pt x="5319" y="1346"/>
                </a:cubicBezTo>
                <a:cubicBezTo>
                  <a:pt x="5237" y="1372"/>
                  <a:pt x="5064" y="1248"/>
                  <a:pt x="5064" y="1164"/>
                </a:cubicBezTo>
                <a:cubicBezTo>
                  <a:pt x="5064" y="1139"/>
                  <a:pt x="5036" y="1111"/>
                  <a:pt x="5002" y="1101"/>
                </a:cubicBezTo>
                <a:cubicBezTo>
                  <a:pt x="4997" y="1100"/>
                  <a:pt x="4996" y="1102"/>
                  <a:pt x="4991" y="1101"/>
                </a:cubicBezTo>
                <a:close/>
                <a:moveTo>
                  <a:pt x="6952" y="1390"/>
                </a:moveTo>
                <a:cubicBezTo>
                  <a:pt x="6942" y="1391"/>
                  <a:pt x="6931" y="1392"/>
                  <a:pt x="6918" y="1396"/>
                </a:cubicBezTo>
                <a:cubicBezTo>
                  <a:pt x="6881" y="1408"/>
                  <a:pt x="6854" y="1413"/>
                  <a:pt x="6832" y="1418"/>
                </a:cubicBezTo>
                <a:cubicBezTo>
                  <a:pt x="6812" y="1434"/>
                  <a:pt x="6796" y="1456"/>
                  <a:pt x="6790" y="1484"/>
                </a:cubicBezTo>
                <a:cubicBezTo>
                  <a:pt x="6785" y="1502"/>
                  <a:pt x="6788" y="1515"/>
                  <a:pt x="6792" y="1527"/>
                </a:cubicBezTo>
                <a:cubicBezTo>
                  <a:pt x="6811" y="1550"/>
                  <a:pt x="6847" y="1566"/>
                  <a:pt x="6892" y="1567"/>
                </a:cubicBezTo>
                <a:cubicBezTo>
                  <a:pt x="6911" y="1566"/>
                  <a:pt x="6928" y="1565"/>
                  <a:pt x="6942" y="1561"/>
                </a:cubicBezTo>
                <a:cubicBezTo>
                  <a:pt x="6956" y="1558"/>
                  <a:pt x="6966" y="1551"/>
                  <a:pt x="6975" y="1545"/>
                </a:cubicBezTo>
                <a:cubicBezTo>
                  <a:pt x="6977" y="1544"/>
                  <a:pt x="6979" y="1544"/>
                  <a:pt x="6980" y="1543"/>
                </a:cubicBezTo>
                <a:cubicBezTo>
                  <a:pt x="6980" y="1543"/>
                  <a:pt x="6981" y="1543"/>
                  <a:pt x="6981" y="1543"/>
                </a:cubicBezTo>
                <a:cubicBezTo>
                  <a:pt x="6983" y="1540"/>
                  <a:pt x="6984" y="1537"/>
                  <a:pt x="6986" y="1535"/>
                </a:cubicBezTo>
                <a:cubicBezTo>
                  <a:pt x="6993" y="1528"/>
                  <a:pt x="6999" y="1521"/>
                  <a:pt x="7002" y="1512"/>
                </a:cubicBezTo>
                <a:cubicBezTo>
                  <a:pt x="7007" y="1499"/>
                  <a:pt x="7009" y="1485"/>
                  <a:pt x="7009" y="1469"/>
                </a:cubicBezTo>
                <a:cubicBezTo>
                  <a:pt x="7009" y="1468"/>
                  <a:pt x="7009" y="1468"/>
                  <a:pt x="7009" y="1467"/>
                </a:cubicBezTo>
                <a:cubicBezTo>
                  <a:pt x="7008" y="1425"/>
                  <a:pt x="6984" y="1400"/>
                  <a:pt x="6952" y="1390"/>
                </a:cubicBezTo>
                <a:close/>
                <a:moveTo>
                  <a:pt x="20905" y="1901"/>
                </a:moveTo>
                <a:cubicBezTo>
                  <a:pt x="20876" y="1907"/>
                  <a:pt x="20854" y="1931"/>
                  <a:pt x="20854" y="1970"/>
                </a:cubicBezTo>
                <a:cubicBezTo>
                  <a:pt x="20854" y="2012"/>
                  <a:pt x="20887" y="2028"/>
                  <a:pt x="20939" y="2011"/>
                </a:cubicBezTo>
                <a:cubicBezTo>
                  <a:pt x="20986" y="1997"/>
                  <a:pt x="21011" y="1965"/>
                  <a:pt x="20993" y="1942"/>
                </a:cubicBezTo>
                <a:cubicBezTo>
                  <a:pt x="20968" y="1908"/>
                  <a:pt x="20934" y="1896"/>
                  <a:pt x="20905" y="1901"/>
                </a:cubicBezTo>
                <a:close/>
                <a:moveTo>
                  <a:pt x="5997" y="1921"/>
                </a:moveTo>
                <a:cubicBezTo>
                  <a:pt x="5990" y="1918"/>
                  <a:pt x="5983" y="1919"/>
                  <a:pt x="5976" y="1923"/>
                </a:cubicBezTo>
                <a:cubicBezTo>
                  <a:pt x="5944" y="1939"/>
                  <a:pt x="5924" y="2002"/>
                  <a:pt x="5931" y="2064"/>
                </a:cubicBezTo>
                <a:cubicBezTo>
                  <a:pt x="5944" y="2199"/>
                  <a:pt x="6015" y="2169"/>
                  <a:pt x="6027" y="2044"/>
                </a:cubicBezTo>
                <a:cubicBezTo>
                  <a:pt x="6028" y="1992"/>
                  <a:pt x="6025" y="1953"/>
                  <a:pt x="6011" y="1932"/>
                </a:cubicBezTo>
                <a:cubicBezTo>
                  <a:pt x="6007" y="1927"/>
                  <a:pt x="6002" y="1923"/>
                  <a:pt x="5997" y="1921"/>
                </a:cubicBezTo>
                <a:close/>
                <a:moveTo>
                  <a:pt x="18739" y="2049"/>
                </a:moveTo>
                <a:cubicBezTo>
                  <a:pt x="18814" y="2053"/>
                  <a:pt x="18857" y="2076"/>
                  <a:pt x="18883" y="2122"/>
                </a:cubicBezTo>
                <a:cubicBezTo>
                  <a:pt x="18978" y="2291"/>
                  <a:pt x="18902" y="2485"/>
                  <a:pt x="18759" y="2440"/>
                </a:cubicBezTo>
                <a:cubicBezTo>
                  <a:pt x="18714" y="2426"/>
                  <a:pt x="18649" y="2460"/>
                  <a:pt x="18609" y="2522"/>
                </a:cubicBezTo>
                <a:cubicBezTo>
                  <a:pt x="18545" y="2621"/>
                  <a:pt x="18535" y="2623"/>
                  <a:pt x="18469" y="2548"/>
                </a:cubicBezTo>
                <a:cubicBezTo>
                  <a:pt x="18406" y="2477"/>
                  <a:pt x="18393" y="2476"/>
                  <a:pt x="18364" y="2539"/>
                </a:cubicBezTo>
                <a:cubicBezTo>
                  <a:pt x="18321" y="2632"/>
                  <a:pt x="18217" y="2633"/>
                  <a:pt x="18174" y="2541"/>
                </a:cubicBezTo>
                <a:cubicBezTo>
                  <a:pt x="18119" y="2423"/>
                  <a:pt x="18195" y="2335"/>
                  <a:pt x="18366" y="2318"/>
                </a:cubicBezTo>
                <a:cubicBezTo>
                  <a:pt x="18474" y="2308"/>
                  <a:pt x="18521" y="2279"/>
                  <a:pt x="18508" y="2232"/>
                </a:cubicBezTo>
                <a:cubicBezTo>
                  <a:pt x="18498" y="2192"/>
                  <a:pt x="18484" y="2139"/>
                  <a:pt x="18479" y="2113"/>
                </a:cubicBezTo>
                <a:cubicBezTo>
                  <a:pt x="18474" y="2087"/>
                  <a:pt x="18552" y="2059"/>
                  <a:pt x="18653" y="2051"/>
                </a:cubicBezTo>
                <a:cubicBezTo>
                  <a:pt x="18686" y="2048"/>
                  <a:pt x="18714" y="2047"/>
                  <a:pt x="18739" y="2049"/>
                </a:cubicBezTo>
                <a:close/>
                <a:moveTo>
                  <a:pt x="20143" y="2116"/>
                </a:moveTo>
                <a:cubicBezTo>
                  <a:pt x="20151" y="2115"/>
                  <a:pt x="20157" y="2116"/>
                  <a:pt x="20160" y="2118"/>
                </a:cubicBezTo>
                <a:cubicBezTo>
                  <a:pt x="20232" y="2183"/>
                  <a:pt x="20274" y="4982"/>
                  <a:pt x="20312" y="12062"/>
                </a:cubicBezTo>
                <a:lnTo>
                  <a:pt x="20347" y="18496"/>
                </a:lnTo>
                <a:lnTo>
                  <a:pt x="19946" y="18769"/>
                </a:lnTo>
                <a:cubicBezTo>
                  <a:pt x="19533" y="19050"/>
                  <a:pt x="19498" y="19067"/>
                  <a:pt x="19458" y="19006"/>
                </a:cubicBezTo>
                <a:cubicBezTo>
                  <a:pt x="19445" y="18987"/>
                  <a:pt x="19431" y="17112"/>
                  <a:pt x="19426" y="14839"/>
                </a:cubicBezTo>
                <a:cubicBezTo>
                  <a:pt x="19421" y="12567"/>
                  <a:pt x="19401" y="8903"/>
                  <a:pt x="19381" y="6696"/>
                </a:cubicBezTo>
                <a:lnTo>
                  <a:pt x="19346" y="2684"/>
                </a:lnTo>
                <a:lnTo>
                  <a:pt x="19729" y="2380"/>
                </a:lnTo>
                <a:cubicBezTo>
                  <a:pt x="19916" y="2232"/>
                  <a:pt x="20086" y="2125"/>
                  <a:pt x="20143" y="2116"/>
                </a:cubicBezTo>
                <a:close/>
                <a:moveTo>
                  <a:pt x="21486" y="2137"/>
                </a:moveTo>
                <a:cubicBezTo>
                  <a:pt x="21338" y="2137"/>
                  <a:pt x="21326" y="2349"/>
                  <a:pt x="21471" y="2418"/>
                </a:cubicBezTo>
                <a:cubicBezTo>
                  <a:pt x="21526" y="2445"/>
                  <a:pt x="21578" y="2467"/>
                  <a:pt x="21586" y="2468"/>
                </a:cubicBezTo>
                <a:cubicBezTo>
                  <a:pt x="21594" y="2469"/>
                  <a:pt x="21600" y="2394"/>
                  <a:pt x="21600" y="2303"/>
                </a:cubicBezTo>
                <a:cubicBezTo>
                  <a:pt x="21600" y="2168"/>
                  <a:pt x="21579" y="2137"/>
                  <a:pt x="21486" y="2137"/>
                </a:cubicBezTo>
                <a:close/>
                <a:moveTo>
                  <a:pt x="1781" y="2482"/>
                </a:moveTo>
                <a:cubicBezTo>
                  <a:pt x="1715" y="2478"/>
                  <a:pt x="1666" y="2504"/>
                  <a:pt x="1666" y="2543"/>
                </a:cubicBezTo>
                <a:cubicBezTo>
                  <a:pt x="1666" y="2581"/>
                  <a:pt x="1718" y="2612"/>
                  <a:pt x="1781" y="2612"/>
                </a:cubicBezTo>
                <a:cubicBezTo>
                  <a:pt x="1844" y="2612"/>
                  <a:pt x="1895" y="2584"/>
                  <a:pt x="1895" y="2550"/>
                </a:cubicBezTo>
                <a:cubicBezTo>
                  <a:pt x="1895" y="2517"/>
                  <a:pt x="1844" y="2486"/>
                  <a:pt x="1781" y="2482"/>
                </a:cubicBezTo>
                <a:close/>
                <a:moveTo>
                  <a:pt x="8417" y="2635"/>
                </a:moveTo>
                <a:lnTo>
                  <a:pt x="9020" y="2649"/>
                </a:lnTo>
                <a:cubicBezTo>
                  <a:pt x="10981" y="2692"/>
                  <a:pt x="13386" y="3202"/>
                  <a:pt x="14190" y="3743"/>
                </a:cubicBezTo>
                <a:cubicBezTo>
                  <a:pt x="14404" y="3888"/>
                  <a:pt x="14265" y="3908"/>
                  <a:pt x="13406" y="3856"/>
                </a:cubicBezTo>
                <a:lnTo>
                  <a:pt x="12667" y="3811"/>
                </a:lnTo>
                <a:lnTo>
                  <a:pt x="12288" y="4066"/>
                </a:lnTo>
                <a:cubicBezTo>
                  <a:pt x="12079" y="4207"/>
                  <a:pt x="11884" y="4320"/>
                  <a:pt x="11856" y="4318"/>
                </a:cubicBezTo>
                <a:cubicBezTo>
                  <a:pt x="11828" y="4316"/>
                  <a:pt x="11641" y="4274"/>
                  <a:pt x="11439" y="4225"/>
                </a:cubicBezTo>
                <a:cubicBezTo>
                  <a:pt x="10917" y="4097"/>
                  <a:pt x="10030" y="3991"/>
                  <a:pt x="9163" y="3952"/>
                </a:cubicBezTo>
                <a:lnTo>
                  <a:pt x="8417" y="3918"/>
                </a:lnTo>
                <a:lnTo>
                  <a:pt x="8417" y="3277"/>
                </a:lnTo>
                <a:lnTo>
                  <a:pt x="8417" y="2635"/>
                </a:lnTo>
                <a:close/>
                <a:moveTo>
                  <a:pt x="17723" y="2684"/>
                </a:moveTo>
                <a:lnTo>
                  <a:pt x="18499" y="2684"/>
                </a:lnTo>
                <a:lnTo>
                  <a:pt x="19273" y="2684"/>
                </a:lnTo>
                <a:lnTo>
                  <a:pt x="19308" y="3728"/>
                </a:lnTo>
                <a:cubicBezTo>
                  <a:pt x="19327" y="4302"/>
                  <a:pt x="19353" y="8000"/>
                  <a:pt x="19365" y="11943"/>
                </a:cubicBezTo>
                <a:lnTo>
                  <a:pt x="19389" y="19113"/>
                </a:lnTo>
                <a:lnTo>
                  <a:pt x="18603" y="19127"/>
                </a:lnTo>
                <a:cubicBezTo>
                  <a:pt x="18171" y="19135"/>
                  <a:pt x="17804" y="19122"/>
                  <a:pt x="17788" y="19100"/>
                </a:cubicBezTo>
                <a:cubicBezTo>
                  <a:pt x="17766" y="19071"/>
                  <a:pt x="17726" y="3888"/>
                  <a:pt x="17748" y="3639"/>
                </a:cubicBezTo>
                <a:cubicBezTo>
                  <a:pt x="17750" y="3616"/>
                  <a:pt x="17791" y="3625"/>
                  <a:pt x="17839" y="3658"/>
                </a:cubicBezTo>
                <a:cubicBezTo>
                  <a:pt x="17888" y="3691"/>
                  <a:pt x="17913" y="3752"/>
                  <a:pt x="17898" y="3794"/>
                </a:cubicBezTo>
                <a:cubicBezTo>
                  <a:pt x="17879" y="3844"/>
                  <a:pt x="17937" y="3907"/>
                  <a:pt x="18065" y="3976"/>
                </a:cubicBezTo>
                <a:lnTo>
                  <a:pt x="18261" y="4080"/>
                </a:lnTo>
                <a:lnTo>
                  <a:pt x="18185" y="3904"/>
                </a:lnTo>
                <a:cubicBezTo>
                  <a:pt x="18143" y="3807"/>
                  <a:pt x="18081" y="3733"/>
                  <a:pt x="18047" y="3739"/>
                </a:cubicBezTo>
                <a:cubicBezTo>
                  <a:pt x="18013" y="3745"/>
                  <a:pt x="17924" y="3681"/>
                  <a:pt x="17849" y="3597"/>
                </a:cubicBezTo>
                <a:cubicBezTo>
                  <a:pt x="17730" y="3463"/>
                  <a:pt x="17713" y="3393"/>
                  <a:pt x="17718" y="3063"/>
                </a:cubicBezTo>
                <a:lnTo>
                  <a:pt x="17723" y="2684"/>
                </a:lnTo>
                <a:close/>
                <a:moveTo>
                  <a:pt x="21543" y="2754"/>
                </a:moveTo>
                <a:cubicBezTo>
                  <a:pt x="21511" y="2754"/>
                  <a:pt x="21486" y="2786"/>
                  <a:pt x="21486" y="2825"/>
                </a:cubicBezTo>
                <a:cubicBezTo>
                  <a:pt x="21486" y="2865"/>
                  <a:pt x="21511" y="2897"/>
                  <a:pt x="21543" y="2897"/>
                </a:cubicBezTo>
                <a:cubicBezTo>
                  <a:pt x="21574" y="2897"/>
                  <a:pt x="21600" y="2865"/>
                  <a:pt x="21600" y="2825"/>
                </a:cubicBezTo>
                <a:cubicBezTo>
                  <a:pt x="21600" y="2786"/>
                  <a:pt x="21574" y="2754"/>
                  <a:pt x="21543" y="2754"/>
                </a:cubicBezTo>
                <a:close/>
                <a:moveTo>
                  <a:pt x="5952" y="2807"/>
                </a:moveTo>
                <a:cubicBezTo>
                  <a:pt x="6008" y="2805"/>
                  <a:pt x="6076" y="2806"/>
                  <a:pt x="6155" y="2811"/>
                </a:cubicBezTo>
                <a:lnTo>
                  <a:pt x="6406" y="2825"/>
                </a:lnTo>
                <a:lnTo>
                  <a:pt x="6406" y="3015"/>
                </a:lnTo>
                <a:cubicBezTo>
                  <a:pt x="6406" y="3248"/>
                  <a:pt x="6255" y="3283"/>
                  <a:pt x="6198" y="3063"/>
                </a:cubicBezTo>
                <a:cubicBezTo>
                  <a:pt x="6162" y="2924"/>
                  <a:pt x="6160" y="2924"/>
                  <a:pt x="6154" y="3095"/>
                </a:cubicBezTo>
                <a:cubicBezTo>
                  <a:pt x="6148" y="3242"/>
                  <a:pt x="6168" y="3272"/>
                  <a:pt x="6277" y="3285"/>
                </a:cubicBezTo>
                <a:cubicBezTo>
                  <a:pt x="6375" y="3297"/>
                  <a:pt x="6409" y="3336"/>
                  <a:pt x="6423" y="3452"/>
                </a:cubicBezTo>
                <a:cubicBezTo>
                  <a:pt x="6439" y="3593"/>
                  <a:pt x="6457" y="3605"/>
                  <a:pt x="6682" y="3618"/>
                </a:cubicBezTo>
                <a:cubicBezTo>
                  <a:pt x="6981" y="3636"/>
                  <a:pt x="6976" y="3712"/>
                  <a:pt x="6672" y="3776"/>
                </a:cubicBezTo>
                <a:cubicBezTo>
                  <a:pt x="6546" y="3802"/>
                  <a:pt x="6424" y="3839"/>
                  <a:pt x="6400" y="3859"/>
                </a:cubicBezTo>
                <a:cubicBezTo>
                  <a:pt x="6316" y="3929"/>
                  <a:pt x="6115" y="3890"/>
                  <a:pt x="5989" y="3780"/>
                </a:cubicBezTo>
                <a:cubicBezTo>
                  <a:pt x="5879" y="3684"/>
                  <a:pt x="5859" y="3615"/>
                  <a:pt x="5859" y="3315"/>
                </a:cubicBezTo>
                <a:cubicBezTo>
                  <a:pt x="5859" y="3110"/>
                  <a:pt x="5832" y="2941"/>
                  <a:pt x="5793" y="2908"/>
                </a:cubicBezTo>
                <a:cubicBezTo>
                  <a:pt x="5722" y="2850"/>
                  <a:pt x="5784" y="2813"/>
                  <a:pt x="5952" y="2807"/>
                </a:cubicBezTo>
                <a:close/>
                <a:moveTo>
                  <a:pt x="1868" y="3779"/>
                </a:moveTo>
                <a:cubicBezTo>
                  <a:pt x="1897" y="3779"/>
                  <a:pt x="1921" y="3801"/>
                  <a:pt x="1956" y="3838"/>
                </a:cubicBezTo>
                <a:cubicBezTo>
                  <a:pt x="2025" y="3908"/>
                  <a:pt x="2133" y="3940"/>
                  <a:pt x="2333" y="3951"/>
                </a:cubicBezTo>
                <a:cubicBezTo>
                  <a:pt x="2574" y="3964"/>
                  <a:pt x="2617" y="3980"/>
                  <a:pt x="2632" y="4072"/>
                </a:cubicBezTo>
                <a:cubicBezTo>
                  <a:pt x="2644" y="4141"/>
                  <a:pt x="2690" y="4179"/>
                  <a:pt x="2763" y="4179"/>
                </a:cubicBezTo>
                <a:cubicBezTo>
                  <a:pt x="2912" y="4179"/>
                  <a:pt x="2988" y="4355"/>
                  <a:pt x="2988" y="4700"/>
                </a:cubicBezTo>
                <a:cubicBezTo>
                  <a:pt x="2988" y="4949"/>
                  <a:pt x="2999" y="4975"/>
                  <a:pt x="3096" y="4954"/>
                </a:cubicBezTo>
                <a:cubicBezTo>
                  <a:pt x="3229" y="4925"/>
                  <a:pt x="3317" y="5023"/>
                  <a:pt x="3193" y="5062"/>
                </a:cubicBezTo>
                <a:cubicBezTo>
                  <a:pt x="3125" y="5084"/>
                  <a:pt x="3118" y="5112"/>
                  <a:pt x="3162" y="5181"/>
                </a:cubicBezTo>
                <a:cubicBezTo>
                  <a:pt x="3216" y="5264"/>
                  <a:pt x="3232" y="5265"/>
                  <a:pt x="3357" y="5197"/>
                </a:cubicBezTo>
                <a:cubicBezTo>
                  <a:pt x="3432" y="5157"/>
                  <a:pt x="3507" y="5078"/>
                  <a:pt x="3525" y="5021"/>
                </a:cubicBezTo>
                <a:cubicBezTo>
                  <a:pt x="3543" y="4965"/>
                  <a:pt x="3575" y="4934"/>
                  <a:pt x="3597" y="4952"/>
                </a:cubicBezTo>
                <a:cubicBezTo>
                  <a:pt x="3619" y="4971"/>
                  <a:pt x="3671" y="4963"/>
                  <a:pt x="3711" y="4935"/>
                </a:cubicBezTo>
                <a:cubicBezTo>
                  <a:pt x="3766" y="4898"/>
                  <a:pt x="3805" y="4918"/>
                  <a:pt x="3869" y="5018"/>
                </a:cubicBezTo>
                <a:cubicBezTo>
                  <a:pt x="3933" y="5117"/>
                  <a:pt x="3963" y="5134"/>
                  <a:pt x="3987" y="5081"/>
                </a:cubicBezTo>
                <a:cubicBezTo>
                  <a:pt x="4004" y="5042"/>
                  <a:pt x="4012" y="4967"/>
                  <a:pt x="4005" y="4915"/>
                </a:cubicBezTo>
                <a:cubicBezTo>
                  <a:pt x="3996" y="4848"/>
                  <a:pt x="4027" y="4820"/>
                  <a:pt x="4107" y="4820"/>
                </a:cubicBezTo>
                <a:cubicBezTo>
                  <a:pt x="4159" y="4820"/>
                  <a:pt x="4187" y="4829"/>
                  <a:pt x="4203" y="4877"/>
                </a:cubicBezTo>
                <a:cubicBezTo>
                  <a:pt x="4249" y="4852"/>
                  <a:pt x="4308" y="4865"/>
                  <a:pt x="4482" y="4916"/>
                </a:cubicBezTo>
                <a:cubicBezTo>
                  <a:pt x="5833" y="5314"/>
                  <a:pt x="8848" y="5424"/>
                  <a:pt x="10800" y="5146"/>
                </a:cubicBezTo>
                <a:cubicBezTo>
                  <a:pt x="11549" y="5040"/>
                  <a:pt x="11637" y="5038"/>
                  <a:pt x="11616" y="5140"/>
                </a:cubicBezTo>
                <a:cubicBezTo>
                  <a:pt x="11606" y="5191"/>
                  <a:pt x="11635" y="5224"/>
                  <a:pt x="11694" y="5224"/>
                </a:cubicBezTo>
                <a:cubicBezTo>
                  <a:pt x="11765" y="5224"/>
                  <a:pt x="11783" y="5193"/>
                  <a:pt x="11762" y="5103"/>
                </a:cubicBezTo>
                <a:cubicBezTo>
                  <a:pt x="11739" y="5005"/>
                  <a:pt x="11768" y="4968"/>
                  <a:pt x="11908" y="4908"/>
                </a:cubicBezTo>
                <a:cubicBezTo>
                  <a:pt x="11985" y="4875"/>
                  <a:pt x="12064" y="4858"/>
                  <a:pt x="12269" y="4855"/>
                </a:cubicBezTo>
                <a:cubicBezTo>
                  <a:pt x="12474" y="4853"/>
                  <a:pt x="12803" y="4865"/>
                  <a:pt x="13379" y="4890"/>
                </a:cubicBezTo>
                <a:cubicBezTo>
                  <a:pt x="14093" y="4921"/>
                  <a:pt x="14712" y="4956"/>
                  <a:pt x="14754" y="4966"/>
                </a:cubicBezTo>
                <a:cubicBezTo>
                  <a:pt x="14974" y="5023"/>
                  <a:pt x="14180" y="5588"/>
                  <a:pt x="13535" y="5834"/>
                </a:cubicBezTo>
                <a:cubicBezTo>
                  <a:pt x="13025" y="6029"/>
                  <a:pt x="12406" y="6190"/>
                  <a:pt x="12351" y="6143"/>
                </a:cubicBezTo>
                <a:cubicBezTo>
                  <a:pt x="12325" y="6120"/>
                  <a:pt x="12292" y="6049"/>
                  <a:pt x="12277" y="5983"/>
                </a:cubicBezTo>
                <a:cubicBezTo>
                  <a:pt x="12256" y="5885"/>
                  <a:pt x="12250" y="5892"/>
                  <a:pt x="12244" y="6021"/>
                </a:cubicBezTo>
                <a:cubicBezTo>
                  <a:pt x="12237" y="6152"/>
                  <a:pt x="12204" y="6189"/>
                  <a:pt x="12042" y="6245"/>
                </a:cubicBezTo>
                <a:cubicBezTo>
                  <a:pt x="11811" y="6325"/>
                  <a:pt x="10704" y="6487"/>
                  <a:pt x="9939" y="6552"/>
                </a:cubicBezTo>
                <a:cubicBezTo>
                  <a:pt x="9029" y="6630"/>
                  <a:pt x="6806" y="6604"/>
                  <a:pt x="5897" y="6505"/>
                </a:cubicBezTo>
                <a:cubicBezTo>
                  <a:pt x="5459" y="6457"/>
                  <a:pt x="5087" y="6405"/>
                  <a:pt x="5068" y="6389"/>
                </a:cubicBezTo>
                <a:cubicBezTo>
                  <a:pt x="5049" y="6374"/>
                  <a:pt x="5041" y="6255"/>
                  <a:pt x="5049" y="6125"/>
                </a:cubicBezTo>
                <a:lnTo>
                  <a:pt x="5064" y="5888"/>
                </a:lnTo>
                <a:lnTo>
                  <a:pt x="4570" y="5888"/>
                </a:lnTo>
                <a:cubicBezTo>
                  <a:pt x="4220" y="5888"/>
                  <a:pt x="4035" y="5867"/>
                  <a:pt x="3939" y="5815"/>
                </a:cubicBezTo>
                <a:cubicBezTo>
                  <a:pt x="3934" y="5813"/>
                  <a:pt x="3931" y="5809"/>
                  <a:pt x="3927" y="5807"/>
                </a:cubicBezTo>
                <a:cubicBezTo>
                  <a:pt x="3913" y="5851"/>
                  <a:pt x="3902" y="5904"/>
                  <a:pt x="3896" y="5956"/>
                </a:cubicBezTo>
                <a:cubicBezTo>
                  <a:pt x="3879" y="6134"/>
                  <a:pt x="3801" y="6213"/>
                  <a:pt x="3715" y="6141"/>
                </a:cubicBezTo>
                <a:cubicBezTo>
                  <a:pt x="3692" y="6123"/>
                  <a:pt x="3616" y="6101"/>
                  <a:pt x="3547" y="6092"/>
                </a:cubicBezTo>
                <a:cubicBezTo>
                  <a:pt x="3477" y="6083"/>
                  <a:pt x="3395" y="6054"/>
                  <a:pt x="3365" y="6029"/>
                </a:cubicBezTo>
                <a:cubicBezTo>
                  <a:pt x="3334" y="6004"/>
                  <a:pt x="3275" y="5983"/>
                  <a:pt x="3233" y="5983"/>
                </a:cubicBezTo>
                <a:cubicBezTo>
                  <a:pt x="3084" y="5983"/>
                  <a:pt x="2157" y="5619"/>
                  <a:pt x="2058" y="5521"/>
                </a:cubicBezTo>
                <a:cubicBezTo>
                  <a:pt x="1972" y="5437"/>
                  <a:pt x="2169" y="5383"/>
                  <a:pt x="2306" y="5454"/>
                </a:cubicBezTo>
                <a:cubicBezTo>
                  <a:pt x="2396" y="5500"/>
                  <a:pt x="2413" y="5496"/>
                  <a:pt x="2413" y="5424"/>
                </a:cubicBezTo>
                <a:cubicBezTo>
                  <a:pt x="2413" y="5353"/>
                  <a:pt x="2376" y="5341"/>
                  <a:pt x="2209" y="5357"/>
                </a:cubicBezTo>
                <a:cubicBezTo>
                  <a:pt x="2074" y="5370"/>
                  <a:pt x="1970" y="5351"/>
                  <a:pt x="1901" y="5299"/>
                </a:cubicBezTo>
                <a:cubicBezTo>
                  <a:pt x="1844" y="5256"/>
                  <a:pt x="1759" y="5233"/>
                  <a:pt x="1711" y="5248"/>
                </a:cubicBezTo>
                <a:cubicBezTo>
                  <a:pt x="1652" y="5267"/>
                  <a:pt x="1565" y="5200"/>
                  <a:pt x="1437" y="5035"/>
                </a:cubicBezTo>
                <a:cubicBezTo>
                  <a:pt x="1270" y="4820"/>
                  <a:pt x="1252" y="4764"/>
                  <a:pt x="1275" y="4536"/>
                </a:cubicBezTo>
                <a:cubicBezTo>
                  <a:pt x="1298" y="4312"/>
                  <a:pt x="1337" y="4246"/>
                  <a:pt x="1581" y="4010"/>
                </a:cubicBezTo>
                <a:cubicBezTo>
                  <a:pt x="1753" y="3843"/>
                  <a:pt x="1819" y="3779"/>
                  <a:pt x="1868" y="3779"/>
                </a:cubicBezTo>
                <a:close/>
                <a:moveTo>
                  <a:pt x="38" y="4491"/>
                </a:moveTo>
                <a:cubicBezTo>
                  <a:pt x="9" y="4502"/>
                  <a:pt x="0" y="4593"/>
                  <a:pt x="0" y="4811"/>
                </a:cubicBezTo>
                <a:cubicBezTo>
                  <a:pt x="0" y="5165"/>
                  <a:pt x="5" y="5176"/>
                  <a:pt x="138" y="5176"/>
                </a:cubicBezTo>
                <a:cubicBezTo>
                  <a:pt x="213" y="5176"/>
                  <a:pt x="291" y="5143"/>
                  <a:pt x="309" y="5102"/>
                </a:cubicBezTo>
                <a:cubicBezTo>
                  <a:pt x="356" y="5002"/>
                  <a:pt x="460" y="5062"/>
                  <a:pt x="462" y="5191"/>
                </a:cubicBezTo>
                <a:cubicBezTo>
                  <a:pt x="464" y="5273"/>
                  <a:pt x="483" y="5258"/>
                  <a:pt x="551" y="5128"/>
                </a:cubicBezTo>
                <a:cubicBezTo>
                  <a:pt x="610" y="5017"/>
                  <a:pt x="628" y="4896"/>
                  <a:pt x="604" y="4761"/>
                </a:cubicBezTo>
                <a:cubicBezTo>
                  <a:pt x="569" y="4565"/>
                  <a:pt x="561" y="4559"/>
                  <a:pt x="353" y="4559"/>
                </a:cubicBezTo>
                <a:cubicBezTo>
                  <a:pt x="234" y="4559"/>
                  <a:pt x="106" y="4533"/>
                  <a:pt x="68" y="4502"/>
                </a:cubicBezTo>
                <a:cubicBezTo>
                  <a:pt x="62" y="4496"/>
                  <a:pt x="56" y="4493"/>
                  <a:pt x="51" y="4491"/>
                </a:cubicBezTo>
                <a:cubicBezTo>
                  <a:pt x="46" y="4490"/>
                  <a:pt x="42" y="4490"/>
                  <a:pt x="38" y="4491"/>
                </a:cubicBezTo>
                <a:close/>
                <a:moveTo>
                  <a:pt x="500" y="4909"/>
                </a:moveTo>
                <a:cubicBezTo>
                  <a:pt x="516" y="4910"/>
                  <a:pt x="532" y="4920"/>
                  <a:pt x="546" y="4938"/>
                </a:cubicBezTo>
                <a:cubicBezTo>
                  <a:pt x="569" y="4969"/>
                  <a:pt x="561" y="5016"/>
                  <a:pt x="530" y="5042"/>
                </a:cubicBezTo>
                <a:cubicBezTo>
                  <a:pt x="492" y="5074"/>
                  <a:pt x="458" y="5071"/>
                  <a:pt x="430" y="5034"/>
                </a:cubicBezTo>
                <a:cubicBezTo>
                  <a:pt x="408" y="5003"/>
                  <a:pt x="416" y="4957"/>
                  <a:pt x="447" y="4931"/>
                </a:cubicBezTo>
                <a:cubicBezTo>
                  <a:pt x="466" y="4915"/>
                  <a:pt x="483" y="4908"/>
                  <a:pt x="500" y="4909"/>
                </a:cubicBezTo>
                <a:close/>
                <a:moveTo>
                  <a:pt x="12266" y="5025"/>
                </a:moveTo>
                <a:cubicBezTo>
                  <a:pt x="12256" y="5017"/>
                  <a:pt x="12248" y="5046"/>
                  <a:pt x="12247" y="5104"/>
                </a:cubicBezTo>
                <a:cubicBezTo>
                  <a:pt x="12246" y="5183"/>
                  <a:pt x="12258" y="5221"/>
                  <a:pt x="12274" y="5189"/>
                </a:cubicBezTo>
                <a:cubicBezTo>
                  <a:pt x="12289" y="5157"/>
                  <a:pt x="12291" y="5092"/>
                  <a:pt x="12277" y="5046"/>
                </a:cubicBezTo>
                <a:cubicBezTo>
                  <a:pt x="12273" y="5035"/>
                  <a:pt x="12269" y="5028"/>
                  <a:pt x="12266" y="5025"/>
                </a:cubicBezTo>
                <a:close/>
                <a:moveTo>
                  <a:pt x="3932" y="5320"/>
                </a:moveTo>
                <a:cubicBezTo>
                  <a:pt x="3889" y="5316"/>
                  <a:pt x="3849" y="5351"/>
                  <a:pt x="3849" y="5431"/>
                </a:cubicBezTo>
                <a:cubicBezTo>
                  <a:pt x="3849" y="5474"/>
                  <a:pt x="3868" y="5522"/>
                  <a:pt x="3895" y="5560"/>
                </a:cubicBezTo>
                <a:cubicBezTo>
                  <a:pt x="3928" y="5539"/>
                  <a:pt x="3962" y="5476"/>
                  <a:pt x="3973" y="5414"/>
                </a:cubicBezTo>
                <a:cubicBezTo>
                  <a:pt x="3977" y="5392"/>
                  <a:pt x="3986" y="5374"/>
                  <a:pt x="3995" y="5358"/>
                </a:cubicBezTo>
                <a:cubicBezTo>
                  <a:pt x="3976" y="5335"/>
                  <a:pt x="3954" y="5322"/>
                  <a:pt x="3932" y="5320"/>
                </a:cubicBezTo>
                <a:close/>
                <a:moveTo>
                  <a:pt x="12266" y="5452"/>
                </a:moveTo>
                <a:cubicBezTo>
                  <a:pt x="12256" y="5444"/>
                  <a:pt x="12248" y="5473"/>
                  <a:pt x="12247" y="5532"/>
                </a:cubicBezTo>
                <a:cubicBezTo>
                  <a:pt x="12246" y="5611"/>
                  <a:pt x="12258" y="5648"/>
                  <a:pt x="12274" y="5616"/>
                </a:cubicBezTo>
                <a:cubicBezTo>
                  <a:pt x="12289" y="5584"/>
                  <a:pt x="12291" y="5520"/>
                  <a:pt x="12277" y="5474"/>
                </a:cubicBezTo>
                <a:cubicBezTo>
                  <a:pt x="12273" y="5462"/>
                  <a:pt x="12269" y="5455"/>
                  <a:pt x="12266" y="5452"/>
                </a:cubicBezTo>
                <a:close/>
                <a:moveTo>
                  <a:pt x="7526" y="5467"/>
                </a:moveTo>
                <a:cubicBezTo>
                  <a:pt x="7500" y="5467"/>
                  <a:pt x="7473" y="5471"/>
                  <a:pt x="7454" y="5477"/>
                </a:cubicBezTo>
                <a:cubicBezTo>
                  <a:pt x="7414" y="5490"/>
                  <a:pt x="7447" y="5501"/>
                  <a:pt x="7526" y="5501"/>
                </a:cubicBezTo>
                <a:cubicBezTo>
                  <a:pt x="7605" y="5501"/>
                  <a:pt x="7637" y="5490"/>
                  <a:pt x="7598" y="5477"/>
                </a:cubicBezTo>
                <a:cubicBezTo>
                  <a:pt x="7578" y="5471"/>
                  <a:pt x="7552" y="5467"/>
                  <a:pt x="7526" y="5467"/>
                </a:cubicBezTo>
                <a:close/>
                <a:moveTo>
                  <a:pt x="3906" y="6696"/>
                </a:moveTo>
                <a:cubicBezTo>
                  <a:pt x="3874" y="6696"/>
                  <a:pt x="3851" y="6755"/>
                  <a:pt x="3853" y="6827"/>
                </a:cubicBezTo>
                <a:cubicBezTo>
                  <a:pt x="3857" y="6942"/>
                  <a:pt x="3862" y="6946"/>
                  <a:pt x="3906" y="6862"/>
                </a:cubicBezTo>
                <a:cubicBezTo>
                  <a:pt x="3973" y="6733"/>
                  <a:pt x="3973" y="6696"/>
                  <a:pt x="3906" y="6696"/>
                </a:cubicBezTo>
                <a:close/>
                <a:moveTo>
                  <a:pt x="3878" y="7162"/>
                </a:moveTo>
                <a:cubicBezTo>
                  <a:pt x="3868" y="7153"/>
                  <a:pt x="3861" y="7183"/>
                  <a:pt x="3860" y="7242"/>
                </a:cubicBezTo>
                <a:cubicBezTo>
                  <a:pt x="3859" y="7320"/>
                  <a:pt x="3871" y="7358"/>
                  <a:pt x="3887" y="7326"/>
                </a:cubicBezTo>
                <a:cubicBezTo>
                  <a:pt x="3903" y="7294"/>
                  <a:pt x="3904" y="7229"/>
                  <a:pt x="3889" y="7183"/>
                </a:cubicBezTo>
                <a:cubicBezTo>
                  <a:pt x="3885" y="7172"/>
                  <a:pt x="3881" y="7164"/>
                  <a:pt x="3878" y="7162"/>
                </a:cubicBezTo>
                <a:close/>
                <a:moveTo>
                  <a:pt x="3906" y="7598"/>
                </a:moveTo>
                <a:cubicBezTo>
                  <a:pt x="3874" y="7598"/>
                  <a:pt x="3849" y="7653"/>
                  <a:pt x="3849" y="7720"/>
                </a:cubicBezTo>
                <a:cubicBezTo>
                  <a:pt x="3849" y="7789"/>
                  <a:pt x="3873" y="7828"/>
                  <a:pt x="3906" y="7812"/>
                </a:cubicBezTo>
                <a:cubicBezTo>
                  <a:pt x="3937" y="7796"/>
                  <a:pt x="3964" y="7741"/>
                  <a:pt x="3964" y="7690"/>
                </a:cubicBezTo>
                <a:cubicBezTo>
                  <a:pt x="3964" y="7639"/>
                  <a:pt x="3937" y="7598"/>
                  <a:pt x="3906" y="7598"/>
                </a:cubicBezTo>
                <a:close/>
                <a:moveTo>
                  <a:pt x="7669" y="8002"/>
                </a:moveTo>
                <a:lnTo>
                  <a:pt x="7669" y="8667"/>
                </a:lnTo>
                <a:lnTo>
                  <a:pt x="7669" y="9331"/>
                </a:lnTo>
                <a:lnTo>
                  <a:pt x="7267" y="9343"/>
                </a:lnTo>
                <a:cubicBezTo>
                  <a:pt x="6029" y="9376"/>
                  <a:pt x="4732" y="9543"/>
                  <a:pt x="4208" y="9738"/>
                </a:cubicBezTo>
                <a:cubicBezTo>
                  <a:pt x="3568" y="9976"/>
                  <a:pt x="3643" y="10193"/>
                  <a:pt x="4437" y="10400"/>
                </a:cubicBezTo>
                <a:cubicBezTo>
                  <a:pt x="5414" y="10655"/>
                  <a:pt x="6648" y="10751"/>
                  <a:pt x="8525" y="10719"/>
                </a:cubicBezTo>
                <a:cubicBezTo>
                  <a:pt x="10030" y="10693"/>
                  <a:pt x="10787" y="10623"/>
                  <a:pt x="11512" y="10443"/>
                </a:cubicBezTo>
                <a:cubicBezTo>
                  <a:pt x="11767" y="10380"/>
                  <a:pt x="11962" y="10357"/>
                  <a:pt x="12058" y="10380"/>
                </a:cubicBezTo>
                <a:cubicBezTo>
                  <a:pt x="12140" y="10399"/>
                  <a:pt x="12230" y="10411"/>
                  <a:pt x="12257" y="10406"/>
                </a:cubicBezTo>
                <a:cubicBezTo>
                  <a:pt x="12322" y="10394"/>
                  <a:pt x="14484" y="10589"/>
                  <a:pt x="14585" y="10617"/>
                </a:cubicBezTo>
                <a:cubicBezTo>
                  <a:pt x="14831" y="10684"/>
                  <a:pt x="13843" y="11220"/>
                  <a:pt x="12986" y="11484"/>
                </a:cubicBezTo>
                <a:cubicBezTo>
                  <a:pt x="12633" y="11594"/>
                  <a:pt x="12319" y="11671"/>
                  <a:pt x="12290" y="11656"/>
                </a:cubicBezTo>
                <a:cubicBezTo>
                  <a:pt x="12260" y="11641"/>
                  <a:pt x="12233" y="11582"/>
                  <a:pt x="12230" y="11525"/>
                </a:cubicBezTo>
                <a:cubicBezTo>
                  <a:pt x="12225" y="11447"/>
                  <a:pt x="12214" y="11456"/>
                  <a:pt x="12187" y="11561"/>
                </a:cubicBezTo>
                <a:cubicBezTo>
                  <a:pt x="12157" y="11677"/>
                  <a:pt x="12106" y="11712"/>
                  <a:pt x="11902" y="11760"/>
                </a:cubicBezTo>
                <a:cubicBezTo>
                  <a:pt x="11437" y="11872"/>
                  <a:pt x="10256" y="12015"/>
                  <a:pt x="9393" y="12063"/>
                </a:cubicBezTo>
                <a:cubicBezTo>
                  <a:pt x="7600" y="12165"/>
                  <a:pt x="5595" y="12041"/>
                  <a:pt x="4165" y="11742"/>
                </a:cubicBezTo>
                <a:lnTo>
                  <a:pt x="3762" y="11658"/>
                </a:lnTo>
                <a:lnTo>
                  <a:pt x="3772" y="11468"/>
                </a:lnTo>
                <a:cubicBezTo>
                  <a:pt x="3778" y="11330"/>
                  <a:pt x="3773" y="11317"/>
                  <a:pt x="3753" y="11421"/>
                </a:cubicBezTo>
                <a:cubicBezTo>
                  <a:pt x="3738" y="11499"/>
                  <a:pt x="3707" y="11579"/>
                  <a:pt x="3684" y="11599"/>
                </a:cubicBezTo>
                <a:cubicBezTo>
                  <a:pt x="3620" y="11654"/>
                  <a:pt x="2887" y="11432"/>
                  <a:pt x="2293" y="11178"/>
                </a:cubicBezTo>
                <a:cubicBezTo>
                  <a:pt x="1360" y="10780"/>
                  <a:pt x="918" y="10291"/>
                  <a:pt x="1082" y="9837"/>
                </a:cubicBezTo>
                <a:cubicBezTo>
                  <a:pt x="1208" y="9490"/>
                  <a:pt x="1789" y="9060"/>
                  <a:pt x="2499" y="8788"/>
                </a:cubicBezTo>
                <a:cubicBezTo>
                  <a:pt x="3570" y="8377"/>
                  <a:pt x="5474" y="8057"/>
                  <a:pt x="7094" y="8016"/>
                </a:cubicBezTo>
                <a:lnTo>
                  <a:pt x="7669" y="8002"/>
                </a:lnTo>
                <a:close/>
                <a:moveTo>
                  <a:pt x="3821" y="8586"/>
                </a:moveTo>
                <a:cubicBezTo>
                  <a:pt x="3811" y="8578"/>
                  <a:pt x="3804" y="8608"/>
                  <a:pt x="3803" y="8667"/>
                </a:cubicBezTo>
                <a:cubicBezTo>
                  <a:pt x="3802" y="8745"/>
                  <a:pt x="3813" y="8783"/>
                  <a:pt x="3829" y="8751"/>
                </a:cubicBezTo>
                <a:cubicBezTo>
                  <a:pt x="3845" y="8718"/>
                  <a:pt x="3845" y="8654"/>
                  <a:pt x="3831" y="8608"/>
                </a:cubicBezTo>
                <a:cubicBezTo>
                  <a:pt x="3827" y="8596"/>
                  <a:pt x="3824" y="8589"/>
                  <a:pt x="3821" y="8586"/>
                </a:cubicBezTo>
                <a:close/>
                <a:moveTo>
                  <a:pt x="0" y="8864"/>
                </a:moveTo>
                <a:lnTo>
                  <a:pt x="0" y="9038"/>
                </a:lnTo>
                <a:cubicBezTo>
                  <a:pt x="0" y="9191"/>
                  <a:pt x="17" y="9213"/>
                  <a:pt x="140" y="9213"/>
                </a:cubicBezTo>
                <a:cubicBezTo>
                  <a:pt x="217" y="9213"/>
                  <a:pt x="297" y="9191"/>
                  <a:pt x="316" y="9165"/>
                </a:cubicBezTo>
                <a:cubicBezTo>
                  <a:pt x="336" y="9139"/>
                  <a:pt x="421" y="9117"/>
                  <a:pt x="506" y="9115"/>
                </a:cubicBezTo>
                <a:cubicBezTo>
                  <a:pt x="660" y="9112"/>
                  <a:pt x="660" y="9111"/>
                  <a:pt x="526" y="9067"/>
                </a:cubicBezTo>
                <a:cubicBezTo>
                  <a:pt x="452" y="9042"/>
                  <a:pt x="366" y="9035"/>
                  <a:pt x="335" y="9051"/>
                </a:cubicBezTo>
                <a:cubicBezTo>
                  <a:pt x="304" y="9067"/>
                  <a:pt x="216" y="9032"/>
                  <a:pt x="140" y="8972"/>
                </a:cubicBezTo>
                <a:lnTo>
                  <a:pt x="0" y="8864"/>
                </a:lnTo>
                <a:close/>
                <a:moveTo>
                  <a:pt x="3821" y="9014"/>
                </a:moveTo>
                <a:cubicBezTo>
                  <a:pt x="3811" y="9006"/>
                  <a:pt x="3804" y="9035"/>
                  <a:pt x="3803" y="9094"/>
                </a:cubicBezTo>
                <a:cubicBezTo>
                  <a:pt x="3802" y="9172"/>
                  <a:pt x="3813" y="9210"/>
                  <a:pt x="3829" y="9178"/>
                </a:cubicBezTo>
                <a:cubicBezTo>
                  <a:pt x="3845" y="9145"/>
                  <a:pt x="3845" y="9082"/>
                  <a:pt x="3831" y="9036"/>
                </a:cubicBezTo>
                <a:cubicBezTo>
                  <a:pt x="3827" y="9024"/>
                  <a:pt x="3824" y="9017"/>
                  <a:pt x="3821" y="9014"/>
                </a:cubicBezTo>
                <a:close/>
                <a:moveTo>
                  <a:pt x="20940" y="9070"/>
                </a:moveTo>
                <a:cubicBezTo>
                  <a:pt x="20892" y="9070"/>
                  <a:pt x="20854" y="9102"/>
                  <a:pt x="20854" y="9141"/>
                </a:cubicBezTo>
                <a:cubicBezTo>
                  <a:pt x="20854" y="9180"/>
                  <a:pt x="20892" y="9213"/>
                  <a:pt x="20940" y="9213"/>
                </a:cubicBezTo>
                <a:cubicBezTo>
                  <a:pt x="20987" y="9213"/>
                  <a:pt x="21026" y="9180"/>
                  <a:pt x="21026" y="9141"/>
                </a:cubicBezTo>
                <a:cubicBezTo>
                  <a:pt x="21026" y="9102"/>
                  <a:pt x="20987" y="9070"/>
                  <a:pt x="20940" y="9070"/>
                </a:cubicBezTo>
                <a:close/>
                <a:moveTo>
                  <a:pt x="3821" y="9489"/>
                </a:moveTo>
                <a:cubicBezTo>
                  <a:pt x="3811" y="9481"/>
                  <a:pt x="3804" y="9510"/>
                  <a:pt x="3803" y="9568"/>
                </a:cubicBezTo>
                <a:cubicBezTo>
                  <a:pt x="3802" y="9647"/>
                  <a:pt x="3813" y="9685"/>
                  <a:pt x="3829" y="9653"/>
                </a:cubicBezTo>
                <a:cubicBezTo>
                  <a:pt x="3845" y="9621"/>
                  <a:pt x="3845" y="9556"/>
                  <a:pt x="3831" y="9510"/>
                </a:cubicBezTo>
                <a:cubicBezTo>
                  <a:pt x="3827" y="9499"/>
                  <a:pt x="3824" y="9492"/>
                  <a:pt x="3821" y="9489"/>
                </a:cubicBezTo>
                <a:close/>
                <a:moveTo>
                  <a:pt x="21543" y="9830"/>
                </a:moveTo>
                <a:cubicBezTo>
                  <a:pt x="21511" y="9830"/>
                  <a:pt x="21486" y="9862"/>
                  <a:pt x="21486" y="9902"/>
                </a:cubicBezTo>
                <a:cubicBezTo>
                  <a:pt x="21486" y="9941"/>
                  <a:pt x="21511" y="9972"/>
                  <a:pt x="21543" y="9972"/>
                </a:cubicBezTo>
                <a:cubicBezTo>
                  <a:pt x="21573" y="9972"/>
                  <a:pt x="21598" y="9942"/>
                  <a:pt x="21599" y="9905"/>
                </a:cubicBezTo>
                <a:cubicBezTo>
                  <a:pt x="21599" y="9902"/>
                  <a:pt x="21599" y="9901"/>
                  <a:pt x="21599" y="9899"/>
                </a:cubicBezTo>
                <a:cubicBezTo>
                  <a:pt x="21598" y="9861"/>
                  <a:pt x="21573" y="9830"/>
                  <a:pt x="21543" y="9830"/>
                </a:cubicBezTo>
                <a:close/>
                <a:moveTo>
                  <a:pt x="61" y="10115"/>
                </a:moveTo>
                <a:cubicBezTo>
                  <a:pt x="27" y="10115"/>
                  <a:pt x="0" y="10136"/>
                  <a:pt x="0" y="10162"/>
                </a:cubicBezTo>
                <a:cubicBezTo>
                  <a:pt x="0" y="10188"/>
                  <a:pt x="11" y="10210"/>
                  <a:pt x="25" y="10210"/>
                </a:cubicBezTo>
                <a:cubicBezTo>
                  <a:pt x="39" y="10210"/>
                  <a:pt x="67" y="10188"/>
                  <a:pt x="86" y="10162"/>
                </a:cubicBezTo>
                <a:cubicBezTo>
                  <a:pt x="106" y="10136"/>
                  <a:pt x="94" y="10115"/>
                  <a:pt x="61" y="10115"/>
                </a:cubicBezTo>
                <a:close/>
                <a:moveTo>
                  <a:pt x="3791" y="10400"/>
                </a:moveTo>
                <a:cubicBezTo>
                  <a:pt x="3760" y="10400"/>
                  <a:pt x="3734" y="10444"/>
                  <a:pt x="3734" y="10498"/>
                </a:cubicBezTo>
                <a:cubicBezTo>
                  <a:pt x="3734" y="10551"/>
                  <a:pt x="3760" y="10582"/>
                  <a:pt x="3791" y="10566"/>
                </a:cubicBezTo>
                <a:cubicBezTo>
                  <a:pt x="3823" y="10550"/>
                  <a:pt x="3849" y="10506"/>
                  <a:pt x="3849" y="10468"/>
                </a:cubicBezTo>
                <a:cubicBezTo>
                  <a:pt x="3849" y="10431"/>
                  <a:pt x="3823" y="10400"/>
                  <a:pt x="3791" y="10400"/>
                </a:cubicBezTo>
                <a:close/>
                <a:moveTo>
                  <a:pt x="12208" y="10533"/>
                </a:moveTo>
                <a:cubicBezTo>
                  <a:pt x="12198" y="10525"/>
                  <a:pt x="12191" y="10554"/>
                  <a:pt x="12190" y="10613"/>
                </a:cubicBezTo>
                <a:cubicBezTo>
                  <a:pt x="12189" y="10692"/>
                  <a:pt x="12201" y="10730"/>
                  <a:pt x="12217" y="10698"/>
                </a:cubicBezTo>
                <a:cubicBezTo>
                  <a:pt x="12232" y="10666"/>
                  <a:pt x="12234" y="10601"/>
                  <a:pt x="12219" y="10555"/>
                </a:cubicBezTo>
                <a:cubicBezTo>
                  <a:pt x="12216" y="10544"/>
                  <a:pt x="12211" y="10536"/>
                  <a:pt x="12208" y="10533"/>
                </a:cubicBezTo>
                <a:close/>
                <a:moveTo>
                  <a:pt x="3763" y="10866"/>
                </a:moveTo>
                <a:cubicBezTo>
                  <a:pt x="3754" y="10857"/>
                  <a:pt x="3746" y="10887"/>
                  <a:pt x="3746" y="10946"/>
                </a:cubicBezTo>
                <a:cubicBezTo>
                  <a:pt x="3744" y="11024"/>
                  <a:pt x="3756" y="11062"/>
                  <a:pt x="3772" y="11029"/>
                </a:cubicBezTo>
                <a:cubicBezTo>
                  <a:pt x="3788" y="10997"/>
                  <a:pt x="3788" y="10934"/>
                  <a:pt x="3774" y="10888"/>
                </a:cubicBezTo>
                <a:cubicBezTo>
                  <a:pt x="3770" y="10876"/>
                  <a:pt x="3767" y="10869"/>
                  <a:pt x="3763" y="10866"/>
                </a:cubicBezTo>
                <a:close/>
                <a:moveTo>
                  <a:pt x="12208" y="11009"/>
                </a:moveTo>
                <a:cubicBezTo>
                  <a:pt x="12198" y="11000"/>
                  <a:pt x="12191" y="11030"/>
                  <a:pt x="12190" y="11088"/>
                </a:cubicBezTo>
                <a:cubicBezTo>
                  <a:pt x="12189" y="11167"/>
                  <a:pt x="12201" y="11204"/>
                  <a:pt x="12217" y="11172"/>
                </a:cubicBezTo>
                <a:cubicBezTo>
                  <a:pt x="12232" y="11140"/>
                  <a:pt x="12234" y="11076"/>
                  <a:pt x="12219" y="11029"/>
                </a:cubicBezTo>
                <a:cubicBezTo>
                  <a:pt x="12216" y="11018"/>
                  <a:pt x="12211" y="11011"/>
                  <a:pt x="12208" y="11009"/>
                </a:cubicBezTo>
                <a:close/>
                <a:moveTo>
                  <a:pt x="842" y="11094"/>
                </a:moveTo>
                <a:cubicBezTo>
                  <a:pt x="799" y="11085"/>
                  <a:pt x="748" y="11122"/>
                  <a:pt x="726" y="11212"/>
                </a:cubicBezTo>
                <a:cubicBezTo>
                  <a:pt x="705" y="11298"/>
                  <a:pt x="641" y="11367"/>
                  <a:pt x="559" y="11393"/>
                </a:cubicBezTo>
                <a:cubicBezTo>
                  <a:pt x="486" y="11416"/>
                  <a:pt x="392" y="11469"/>
                  <a:pt x="350" y="11511"/>
                </a:cubicBezTo>
                <a:cubicBezTo>
                  <a:pt x="308" y="11553"/>
                  <a:pt x="212" y="11587"/>
                  <a:pt x="137" y="11587"/>
                </a:cubicBezTo>
                <a:cubicBezTo>
                  <a:pt x="1" y="11587"/>
                  <a:pt x="0" y="11590"/>
                  <a:pt x="0" y="12133"/>
                </a:cubicBezTo>
                <a:cubicBezTo>
                  <a:pt x="0" y="12434"/>
                  <a:pt x="22" y="12679"/>
                  <a:pt x="49" y="12679"/>
                </a:cubicBezTo>
                <a:cubicBezTo>
                  <a:pt x="112" y="12679"/>
                  <a:pt x="260" y="12535"/>
                  <a:pt x="306" y="12429"/>
                </a:cubicBezTo>
                <a:cubicBezTo>
                  <a:pt x="325" y="12384"/>
                  <a:pt x="390" y="12346"/>
                  <a:pt x="449" y="12346"/>
                </a:cubicBezTo>
                <a:cubicBezTo>
                  <a:pt x="525" y="12346"/>
                  <a:pt x="577" y="12291"/>
                  <a:pt x="625" y="12159"/>
                </a:cubicBezTo>
                <a:cubicBezTo>
                  <a:pt x="703" y="11941"/>
                  <a:pt x="799" y="11871"/>
                  <a:pt x="840" y="12000"/>
                </a:cubicBezTo>
                <a:cubicBezTo>
                  <a:pt x="863" y="12072"/>
                  <a:pt x="921" y="12089"/>
                  <a:pt x="1138" y="12088"/>
                </a:cubicBezTo>
                <a:cubicBezTo>
                  <a:pt x="1287" y="12086"/>
                  <a:pt x="1403" y="12064"/>
                  <a:pt x="1398" y="12038"/>
                </a:cubicBezTo>
                <a:cubicBezTo>
                  <a:pt x="1393" y="12012"/>
                  <a:pt x="1380" y="11947"/>
                  <a:pt x="1369" y="11895"/>
                </a:cubicBezTo>
                <a:cubicBezTo>
                  <a:pt x="1356" y="11830"/>
                  <a:pt x="1380" y="11803"/>
                  <a:pt x="1446" y="11807"/>
                </a:cubicBezTo>
                <a:cubicBezTo>
                  <a:pt x="1517" y="11811"/>
                  <a:pt x="1541" y="11776"/>
                  <a:pt x="1538" y="11676"/>
                </a:cubicBezTo>
                <a:cubicBezTo>
                  <a:pt x="1535" y="11598"/>
                  <a:pt x="1502" y="11539"/>
                  <a:pt x="1459" y="11539"/>
                </a:cubicBezTo>
                <a:cubicBezTo>
                  <a:pt x="1418" y="11539"/>
                  <a:pt x="1364" y="11509"/>
                  <a:pt x="1339" y="11472"/>
                </a:cubicBezTo>
                <a:cubicBezTo>
                  <a:pt x="1314" y="11435"/>
                  <a:pt x="1202" y="11397"/>
                  <a:pt x="1092" y="11388"/>
                </a:cubicBezTo>
                <a:cubicBezTo>
                  <a:pt x="912" y="11374"/>
                  <a:pt x="892" y="11360"/>
                  <a:pt x="908" y="11249"/>
                </a:cubicBezTo>
                <a:cubicBezTo>
                  <a:pt x="921" y="11157"/>
                  <a:pt x="885" y="11103"/>
                  <a:pt x="842" y="11094"/>
                </a:cubicBezTo>
                <a:close/>
                <a:moveTo>
                  <a:pt x="57" y="11160"/>
                </a:moveTo>
                <a:cubicBezTo>
                  <a:pt x="26" y="11160"/>
                  <a:pt x="0" y="11193"/>
                  <a:pt x="0" y="11233"/>
                </a:cubicBezTo>
                <a:cubicBezTo>
                  <a:pt x="0" y="11274"/>
                  <a:pt x="26" y="11294"/>
                  <a:pt x="57" y="11278"/>
                </a:cubicBezTo>
                <a:cubicBezTo>
                  <a:pt x="89" y="11262"/>
                  <a:pt x="115" y="11229"/>
                  <a:pt x="115" y="11205"/>
                </a:cubicBezTo>
                <a:cubicBezTo>
                  <a:pt x="115" y="11180"/>
                  <a:pt x="89" y="11160"/>
                  <a:pt x="57" y="11160"/>
                </a:cubicBezTo>
                <a:close/>
                <a:moveTo>
                  <a:pt x="1855" y="11298"/>
                </a:moveTo>
                <a:cubicBezTo>
                  <a:pt x="1816" y="11297"/>
                  <a:pt x="1782" y="11300"/>
                  <a:pt x="1758" y="11311"/>
                </a:cubicBezTo>
                <a:cubicBezTo>
                  <a:pt x="1648" y="11362"/>
                  <a:pt x="1636" y="11475"/>
                  <a:pt x="1738" y="11507"/>
                </a:cubicBezTo>
                <a:cubicBezTo>
                  <a:pt x="1875" y="11550"/>
                  <a:pt x="2126" y="11485"/>
                  <a:pt x="2125" y="11406"/>
                </a:cubicBezTo>
                <a:cubicBezTo>
                  <a:pt x="2124" y="11356"/>
                  <a:pt x="1971" y="11303"/>
                  <a:pt x="1855" y="11298"/>
                </a:cubicBezTo>
                <a:close/>
                <a:moveTo>
                  <a:pt x="3770" y="12252"/>
                </a:moveTo>
                <a:cubicBezTo>
                  <a:pt x="3758" y="12252"/>
                  <a:pt x="3735" y="12305"/>
                  <a:pt x="3720" y="12370"/>
                </a:cubicBezTo>
                <a:cubicBezTo>
                  <a:pt x="3705" y="12436"/>
                  <a:pt x="3715" y="12489"/>
                  <a:pt x="3742" y="12489"/>
                </a:cubicBezTo>
                <a:cubicBezTo>
                  <a:pt x="3769" y="12489"/>
                  <a:pt x="3791" y="12436"/>
                  <a:pt x="3791" y="12370"/>
                </a:cubicBezTo>
                <a:cubicBezTo>
                  <a:pt x="3791" y="12305"/>
                  <a:pt x="3782" y="12252"/>
                  <a:pt x="3770" y="12252"/>
                </a:cubicBezTo>
                <a:close/>
                <a:moveTo>
                  <a:pt x="5637" y="12252"/>
                </a:moveTo>
                <a:cubicBezTo>
                  <a:pt x="5605" y="12252"/>
                  <a:pt x="5564" y="12273"/>
                  <a:pt x="5544" y="12299"/>
                </a:cubicBezTo>
                <a:cubicBezTo>
                  <a:pt x="5525" y="12325"/>
                  <a:pt x="5534" y="12346"/>
                  <a:pt x="5566" y="12346"/>
                </a:cubicBezTo>
                <a:cubicBezTo>
                  <a:pt x="5597" y="12346"/>
                  <a:pt x="5639" y="12325"/>
                  <a:pt x="5659" y="12299"/>
                </a:cubicBezTo>
                <a:cubicBezTo>
                  <a:pt x="5678" y="12273"/>
                  <a:pt x="5669" y="12252"/>
                  <a:pt x="5637" y="12252"/>
                </a:cubicBezTo>
                <a:close/>
                <a:moveTo>
                  <a:pt x="16459" y="12418"/>
                </a:moveTo>
                <a:cubicBezTo>
                  <a:pt x="16594" y="12418"/>
                  <a:pt x="16635" y="12441"/>
                  <a:pt x="16649" y="12525"/>
                </a:cubicBezTo>
                <a:cubicBezTo>
                  <a:pt x="16663" y="12604"/>
                  <a:pt x="16708" y="12632"/>
                  <a:pt x="16822" y="12635"/>
                </a:cubicBezTo>
                <a:cubicBezTo>
                  <a:pt x="16907" y="12637"/>
                  <a:pt x="17118" y="12642"/>
                  <a:pt x="17292" y="12646"/>
                </a:cubicBezTo>
                <a:lnTo>
                  <a:pt x="17608" y="12656"/>
                </a:lnTo>
                <a:lnTo>
                  <a:pt x="17608" y="12822"/>
                </a:lnTo>
                <a:cubicBezTo>
                  <a:pt x="17608" y="12958"/>
                  <a:pt x="17584" y="12991"/>
                  <a:pt x="17478" y="13003"/>
                </a:cubicBezTo>
                <a:cubicBezTo>
                  <a:pt x="17367" y="13016"/>
                  <a:pt x="17349" y="13046"/>
                  <a:pt x="17349" y="13225"/>
                </a:cubicBezTo>
                <a:cubicBezTo>
                  <a:pt x="17349" y="13441"/>
                  <a:pt x="17275" y="13536"/>
                  <a:pt x="17194" y="13423"/>
                </a:cubicBezTo>
                <a:cubicBezTo>
                  <a:pt x="17169" y="13387"/>
                  <a:pt x="17083" y="13345"/>
                  <a:pt x="17003" y="13329"/>
                </a:cubicBezTo>
                <a:cubicBezTo>
                  <a:pt x="16880" y="13304"/>
                  <a:pt x="16858" y="13316"/>
                  <a:pt x="16863" y="13405"/>
                </a:cubicBezTo>
                <a:cubicBezTo>
                  <a:pt x="16876" y="13634"/>
                  <a:pt x="16990" y="13702"/>
                  <a:pt x="17326" y="13684"/>
                </a:cubicBezTo>
                <a:cubicBezTo>
                  <a:pt x="17560" y="13672"/>
                  <a:pt x="17644" y="13685"/>
                  <a:pt x="17669" y="13738"/>
                </a:cubicBezTo>
                <a:cubicBezTo>
                  <a:pt x="17687" y="13776"/>
                  <a:pt x="17680" y="14094"/>
                  <a:pt x="17655" y="14443"/>
                </a:cubicBezTo>
                <a:lnTo>
                  <a:pt x="17608" y="15077"/>
                </a:lnTo>
                <a:lnTo>
                  <a:pt x="16462" y="15077"/>
                </a:lnTo>
                <a:cubicBezTo>
                  <a:pt x="15724" y="15077"/>
                  <a:pt x="15246" y="15057"/>
                  <a:pt x="15116" y="15021"/>
                </a:cubicBezTo>
                <a:cubicBezTo>
                  <a:pt x="15006" y="14989"/>
                  <a:pt x="14901" y="14971"/>
                  <a:pt x="14883" y="14980"/>
                </a:cubicBezTo>
                <a:cubicBezTo>
                  <a:pt x="14804" y="15020"/>
                  <a:pt x="14390" y="14778"/>
                  <a:pt x="14372" y="14682"/>
                </a:cubicBezTo>
                <a:cubicBezTo>
                  <a:pt x="14360" y="14609"/>
                  <a:pt x="14314" y="14579"/>
                  <a:pt x="14217" y="14579"/>
                </a:cubicBezTo>
                <a:cubicBezTo>
                  <a:pt x="14071" y="14579"/>
                  <a:pt x="13957" y="14456"/>
                  <a:pt x="14003" y="14349"/>
                </a:cubicBezTo>
                <a:cubicBezTo>
                  <a:pt x="14025" y="14297"/>
                  <a:pt x="14006" y="14295"/>
                  <a:pt x="13905" y="14340"/>
                </a:cubicBezTo>
                <a:cubicBezTo>
                  <a:pt x="13808" y="14383"/>
                  <a:pt x="13760" y="14381"/>
                  <a:pt x="13692" y="14335"/>
                </a:cubicBezTo>
                <a:cubicBezTo>
                  <a:pt x="13608" y="14278"/>
                  <a:pt x="13609" y="14211"/>
                  <a:pt x="13694" y="13842"/>
                </a:cubicBezTo>
                <a:cubicBezTo>
                  <a:pt x="13717" y="13741"/>
                  <a:pt x="13799" y="13677"/>
                  <a:pt x="13905" y="13677"/>
                </a:cubicBezTo>
                <a:cubicBezTo>
                  <a:pt x="13978" y="13677"/>
                  <a:pt x="14017" y="13644"/>
                  <a:pt x="14017" y="13584"/>
                </a:cubicBezTo>
                <a:cubicBezTo>
                  <a:pt x="14017" y="13460"/>
                  <a:pt x="14103" y="13424"/>
                  <a:pt x="14191" y="13511"/>
                </a:cubicBezTo>
                <a:cubicBezTo>
                  <a:pt x="14291" y="13610"/>
                  <a:pt x="14324" y="13600"/>
                  <a:pt x="14441" y="13436"/>
                </a:cubicBezTo>
                <a:cubicBezTo>
                  <a:pt x="14524" y="13320"/>
                  <a:pt x="14560" y="13302"/>
                  <a:pt x="14626" y="13347"/>
                </a:cubicBezTo>
                <a:cubicBezTo>
                  <a:pt x="14670" y="13378"/>
                  <a:pt x="14706" y="13435"/>
                  <a:pt x="14706" y="13474"/>
                </a:cubicBezTo>
                <a:cubicBezTo>
                  <a:pt x="14706" y="13521"/>
                  <a:pt x="14744" y="13537"/>
                  <a:pt x="14818" y="13521"/>
                </a:cubicBezTo>
                <a:cubicBezTo>
                  <a:pt x="14987" y="13484"/>
                  <a:pt x="15131" y="13643"/>
                  <a:pt x="15089" y="13818"/>
                </a:cubicBezTo>
                <a:cubicBezTo>
                  <a:pt x="15060" y="13937"/>
                  <a:pt x="15072" y="13961"/>
                  <a:pt x="15163" y="13961"/>
                </a:cubicBezTo>
                <a:cubicBezTo>
                  <a:pt x="15233" y="13961"/>
                  <a:pt x="15280" y="13923"/>
                  <a:pt x="15292" y="13855"/>
                </a:cubicBezTo>
                <a:cubicBezTo>
                  <a:pt x="15304" y="13783"/>
                  <a:pt x="15357" y="13742"/>
                  <a:pt x="15452" y="13731"/>
                </a:cubicBezTo>
                <a:cubicBezTo>
                  <a:pt x="15530" y="13722"/>
                  <a:pt x="15622" y="13681"/>
                  <a:pt x="15658" y="13640"/>
                </a:cubicBezTo>
                <a:cubicBezTo>
                  <a:pt x="15763" y="13522"/>
                  <a:pt x="15975" y="13516"/>
                  <a:pt x="16012" y="13631"/>
                </a:cubicBezTo>
                <a:cubicBezTo>
                  <a:pt x="16038" y="13713"/>
                  <a:pt x="16081" y="13727"/>
                  <a:pt x="16280" y="13715"/>
                </a:cubicBezTo>
                <a:lnTo>
                  <a:pt x="16516" y="13700"/>
                </a:lnTo>
                <a:lnTo>
                  <a:pt x="16533" y="13335"/>
                </a:lnTo>
                <a:cubicBezTo>
                  <a:pt x="16549" y="12987"/>
                  <a:pt x="16544" y="12970"/>
                  <a:pt x="16418" y="12956"/>
                </a:cubicBezTo>
                <a:cubicBezTo>
                  <a:pt x="16299" y="12942"/>
                  <a:pt x="16287" y="12915"/>
                  <a:pt x="16287" y="12679"/>
                </a:cubicBezTo>
                <a:cubicBezTo>
                  <a:pt x="16287" y="12420"/>
                  <a:pt x="16288" y="12418"/>
                  <a:pt x="16459" y="12418"/>
                </a:cubicBezTo>
                <a:close/>
                <a:moveTo>
                  <a:pt x="1451" y="12493"/>
                </a:moveTo>
                <a:cubicBezTo>
                  <a:pt x="1124" y="12490"/>
                  <a:pt x="1033" y="12504"/>
                  <a:pt x="1033" y="12558"/>
                </a:cubicBezTo>
                <a:cubicBezTo>
                  <a:pt x="1033" y="12605"/>
                  <a:pt x="1112" y="12631"/>
                  <a:pt x="1278" y="12641"/>
                </a:cubicBezTo>
                <a:cubicBezTo>
                  <a:pt x="1623" y="12662"/>
                  <a:pt x="1582" y="12748"/>
                  <a:pt x="1219" y="12765"/>
                </a:cubicBezTo>
                <a:cubicBezTo>
                  <a:pt x="1033" y="12774"/>
                  <a:pt x="930" y="12798"/>
                  <a:pt x="952" y="12828"/>
                </a:cubicBezTo>
                <a:cubicBezTo>
                  <a:pt x="972" y="12854"/>
                  <a:pt x="934" y="12887"/>
                  <a:pt x="867" y="12901"/>
                </a:cubicBezTo>
                <a:cubicBezTo>
                  <a:pt x="780" y="12920"/>
                  <a:pt x="746" y="12965"/>
                  <a:pt x="746" y="13066"/>
                </a:cubicBezTo>
                <a:cubicBezTo>
                  <a:pt x="746" y="13136"/>
                  <a:pt x="717" y="13198"/>
                  <a:pt x="676" y="13222"/>
                </a:cubicBezTo>
                <a:cubicBezTo>
                  <a:pt x="706" y="13256"/>
                  <a:pt x="720" y="13300"/>
                  <a:pt x="705" y="13346"/>
                </a:cubicBezTo>
                <a:cubicBezTo>
                  <a:pt x="689" y="13397"/>
                  <a:pt x="698" y="13441"/>
                  <a:pt x="726" y="13443"/>
                </a:cubicBezTo>
                <a:cubicBezTo>
                  <a:pt x="753" y="13446"/>
                  <a:pt x="871" y="13452"/>
                  <a:pt x="987" y="13456"/>
                </a:cubicBezTo>
                <a:cubicBezTo>
                  <a:pt x="1104" y="13461"/>
                  <a:pt x="1218" y="13480"/>
                  <a:pt x="1241" y="13499"/>
                </a:cubicBezTo>
                <a:cubicBezTo>
                  <a:pt x="1294" y="13543"/>
                  <a:pt x="1437" y="13446"/>
                  <a:pt x="1437" y="13365"/>
                </a:cubicBezTo>
                <a:cubicBezTo>
                  <a:pt x="1437" y="13324"/>
                  <a:pt x="1449" y="13298"/>
                  <a:pt x="1470" y="13286"/>
                </a:cubicBezTo>
                <a:cubicBezTo>
                  <a:pt x="1452" y="13224"/>
                  <a:pt x="1443" y="13157"/>
                  <a:pt x="1450" y="13091"/>
                </a:cubicBezTo>
                <a:cubicBezTo>
                  <a:pt x="1474" y="12855"/>
                  <a:pt x="1527" y="12769"/>
                  <a:pt x="1631" y="12802"/>
                </a:cubicBezTo>
                <a:cubicBezTo>
                  <a:pt x="1673" y="12815"/>
                  <a:pt x="1750" y="12772"/>
                  <a:pt x="1802" y="12705"/>
                </a:cubicBezTo>
                <a:cubicBezTo>
                  <a:pt x="1855" y="12639"/>
                  <a:pt x="1943" y="12583"/>
                  <a:pt x="1997" y="12581"/>
                </a:cubicBezTo>
                <a:cubicBezTo>
                  <a:pt x="2081" y="12578"/>
                  <a:pt x="2078" y="12571"/>
                  <a:pt x="1982" y="12536"/>
                </a:cubicBezTo>
                <a:cubicBezTo>
                  <a:pt x="1918" y="12514"/>
                  <a:pt x="1680" y="12495"/>
                  <a:pt x="1451" y="12493"/>
                </a:cubicBezTo>
                <a:close/>
                <a:moveTo>
                  <a:pt x="20866" y="12683"/>
                </a:moveTo>
                <a:cubicBezTo>
                  <a:pt x="20843" y="12682"/>
                  <a:pt x="20811" y="12696"/>
                  <a:pt x="20781" y="12721"/>
                </a:cubicBezTo>
                <a:cubicBezTo>
                  <a:pt x="20725" y="12768"/>
                  <a:pt x="20731" y="12773"/>
                  <a:pt x="20813" y="12747"/>
                </a:cubicBezTo>
                <a:cubicBezTo>
                  <a:pt x="20870" y="12729"/>
                  <a:pt x="20901" y="12703"/>
                  <a:pt x="20884" y="12688"/>
                </a:cubicBezTo>
                <a:cubicBezTo>
                  <a:pt x="20879" y="12685"/>
                  <a:pt x="20873" y="12683"/>
                  <a:pt x="20866" y="12683"/>
                </a:cubicBezTo>
                <a:close/>
                <a:moveTo>
                  <a:pt x="3759" y="12687"/>
                </a:moveTo>
                <a:cubicBezTo>
                  <a:pt x="3750" y="12685"/>
                  <a:pt x="3740" y="12685"/>
                  <a:pt x="3729" y="12688"/>
                </a:cubicBezTo>
                <a:cubicBezTo>
                  <a:pt x="3689" y="12699"/>
                  <a:pt x="3653" y="12756"/>
                  <a:pt x="3648" y="12814"/>
                </a:cubicBezTo>
                <a:cubicBezTo>
                  <a:pt x="3636" y="12952"/>
                  <a:pt x="3757" y="12918"/>
                  <a:pt x="3782" y="12777"/>
                </a:cubicBezTo>
                <a:cubicBezTo>
                  <a:pt x="3791" y="12724"/>
                  <a:pt x="3783" y="12693"/>
                  <a:pt x="3759" y="12687"/>
                </a:cubicBezTo>
                <a:close/>
                <a:moveTo>
                  <a:pt x="7025" y="12698"/>
                </a:moveTo>
                <a:cubicBezTo>
                  <a:pt x="7019" y="12703"/>
                  <a:pt x="7015" y="12719"/>
                  <a:pt x="7014" y="12746"/>
                </a:cubicBezTo>
                <a:cubicBezTo>
                  <a:pt x="7011" y="12796"/>
                  <a:pt x="7025" y="12825"/>
                  <a:pt x="7044" y="12809"/>
                </a:cubicBezTo>
                <a:cubicBezTo>
                  <a:pt x="7063" y="12793"/>
                  <a:pt x="7064" y="12752"/>
                  <a:pt x="7047" y="12718"/>
                </a:cubicBezTo>
                <a:cubicBezTo>
                  <a:pt x="7038" y="12699"/>
                  <a:pt x="7031" y="12693"/>
                  <a:pt x="7025" y="12698"/>
                </a:cubicBezTo>
                <a:close/>
                <a:moveTo>
                  <a:pt x="2924" y="12838"/>
                </a:moveTo>
                <a:cubicBezTo>
                  <a:pt x="2899" y="12843"/>
                  <a:pt x="2880" y="12859"/>
                  <a:pt x="2859" y="12890"/>
                </a:cubicBezTo>
                <a:cubicBezTo>
                  <a:pt x="2825" y="12940"/>
                  <a:pt x="2781" y="12954"/>
                  <a:pt x="2738" y="12928"/>
                </a:cubicBezTo>
                <a:cubicBezTo>
                  <a:pt x="2701" y="12905"/>
                  <a:pt x="2456" y="12896"/>
                  <a:pt x="2193" y="12907"/>
                </a:cubicBezTo>
                <a:cubicBezTo>
                  <a:pt x="1750" y="12926"/>
                  <a:pt x="1725" y="12932"/>
                  <a:pt x="1839" y="12998"/>
                </a:cubicBezTo>
                <a:cubicBezTo>
                  <a:pt x="1931" y="13051"/>
                  <a:pt x="2081" y="13064"/>
                  <a:pt x="2432" y="13052"/>
                </a:cubicBezTo>
                <a:cubicBezTo>
                  <a:pt x="2772" y="13040"/>
                  <a:pt x="2898" y="13051"/>
                  <a:pt x="2888" y="13091"/>
                </a:cubicBezTo>
                <a:cubicBezTo>
                  <a:pt x="2873" y="13159"/>
                  <a:pt x="3261" y="13121"/>
                  <a:pt x="3380" y="13043"/>
                </a:cubicBezTo>
                <a:cubicBezTo>
                  <a:pt x="3441" y="13003"/>
                  <a:pt x="3430" y="12984"/>
                  <a:pt x="3323" y="12952"/>
                </a:cubicBezTo>
                <a:cubicBezTo>
                  <a:pt x="3249" y="12929"/>
                  <a:pt x="3175" y="12910"/>
                  <a:pt x="3159" y="12909"/>
                </a:cubicBezTo>
                <a:cubicBezTo>
                  <a:pt x="3144" y="12908"/>
                  <a:pt x="3081" y="12885"/>
                  <a:pt x="3022" y="12859"/>
                </a:cubicBezTo>
                <a:cubicBezTo>
                  <a:pt x="2980" y="12840"/>
                  <a:pt x="2949" y="12833"/>
                  <a:pt x="2924" y="12838"/>
                </a:cubicBezTo>
                <a:close/>
                <a:moveTo>
                  <a:pt x="3734" y="13154"/>
                </a:moveTo>
                <a:cubicBezTo>
                  <a:pt x="3703" y="13154"/>
                  <a:pt x="3677" y="13207"/>
                  <a:pt x="3677" y="13273"/>
                </a:cubicBezTo>
                <a:cubicBezTo>
                  <a:pt x="3677" y="13338"/>
                  <a:pt x="3703" y="13391"/>
                  <a:pt x="3734" y="13391"/>
                </a:cubicBezTo>
                <a:cubicBezTo>
                  <a:pt x="3766" y="13391"/>
                  <a:pt x="3791" y="13338"/>
                  <a:pt x="3791" y="13273"/>
                </a:cubicBezTo>
                <a:cubicBezTo>
                  <a:pt x="3791" y="13207"/>
                  <a:pt x="3766" y="13154"/>
                  <a:pt x="3734" y="13154"/>
                </a:cubicBezTo>
                <a:close/>
                <a:moveTo>
                  <a:pt x="21256" y="13534"/>
                </a:moveTo>
                <a:cubicBezTo>
                  <a:pt x="21192" y="13534"/>
                  <a:pt x="21141" y="13566"/>
                  <a:pt x="21141" y="13605"/>
                </a:cubicBezTo>
                <a:cubicBezTo>
                  <a:pt x="21141" y="13645"/>
                  <a:pt x="21192" y="13677"/>
                  <a:pt x="21256" y="13677"/>
                </a:cubicBezTo>
                <a:cubicBezTo>
                  <a:pt x="21320" y="13677"/>
                  <a:pt x="21370" y="13645"/>
                  <a:pt x="21370" y="13605"/>
                </a:cubicBezTo>
                <a:cubicBezTo>
                  <a:pt x="21370" y="13566"/>
                  <a:pt x="21320" y="13534"/>
                  <a:pt x="21256" y="13534"/>
                </a:cubicBezTo>
                <a:close/>
                <a:moveTo>
                  <a:pt x="6637" y="13553"/>
                </a:moveTo>
                <a:cubicBezTo>
                  <a:pt x="6920" y="13545"/>
                  <a:pt x="7447" y="13600"/>
                  <a:pt x="7508" y="13663"/>
                </a:cubicBezTo>
                <a:cubicBezTo>
                  <a:pt x="7594" y="13752"/>
                  <a:pt x="7542" y="14718"/>
                  <a:pt x="7447" y="14801"/>
                </a:cubicBezTo>
                <a:cubicBezTo>
                  <a:pt x="7409" y="14835"/>
                  <a:pt x="7124" y="14869"/>
                  <a:pt x="6750" y="14885"/>
                </a:cubicBezTo>
                <a:cubicBezTo>
                  <a:pt x="6192" y="14909"/>
                  <a:pt x="5734" y="14947"/>
                  <a:pt x="5056" y="15028"/>
                </a:cubicBezTo>
                <a:cubicBezTo>
                  <a:pt x="3961" y="15159"/>
                  <a:pt x="3432" y="15465"/>
                  <a:pt x="3803" y="15752"/>
                </a:cubicBezTo>
                <a:cubicBezTo>
                  <a:pt x="3940" y="15859"/>
                  <a:pt x="4875" y="16114"/>
                  <a:pt x="5096" y="16105"/>
                </a:cubicBezTo>
                <a:cubicBezTo>
                  <a:pt x="5165" y="16102"/>
                  <a:pt x="5238" y="16122"/>
                  <a:pt x="5258" y="16148"/>
                </a:cubicBezTo>
                <a:cubicBezTo>
                  <a:pt x="5278" y="16175"/>
                  <a:pt x="5344" y="16184"/>
                  <a:pt x="5404" y="16169"/>
                </a:cubicBezTo>
                <a:cubicBezTo>
                  <a:pt x="5465" y="16153"/>
                  <a:pt x="5547" y="16157"/>
                  <a:pt x="5586" y="16178"/>
                </a:cubicBezTo>
                <a:cubicBezTo>
                  <a:pt x="5626" y="16199"/>
                  <a:pt x="5736" y="16219"/>
                  <a:pt x="5831" y="16223"/>
                </a:cubicBezTo>
                <a:cubicBezTo>
                  <a:pt x="5926" y="16226"/>
                  <a:pt x="6223" y="16245"/>
                  <a:pt x="6491" y="16263"/>
                </a:cubicBezTo>
                <a:cubicBezTo>
                  <a:pt x="7119" y="16306"/>
                  <a:pt x="8719" y="16306"/>
                  <a:pt x="9421" y="16262"/>
                </a:cubicBezTo>
                <a:cubicBezTo>
                  <a:pt x="10363" y="16204"/>
                  <a:pt x="10481" y="16195"/>
                  <a:pt x="10628" y="16172"/>
                </a:cubicBezTo>
                <a:cubicBezTo>
                  <a:pt x="10707" y="16160"/>
                  <a:pt x="10849" y="16140"/>
                  <a:pt x="10944" y="16127"/>
                </a:cubicBezTo>
                <a:cubicBezTo>
                  <a:pt x="11039" y="16114"/>
                  <a:pt x="11181" y="16089"/>
                  <a:pt x="11260" y="16073"/>
                </a:cubicBezTo>
                <a:cubicBezTo>
                  <a:pt x="11339" y="16057"/>
                  <a:pt x="11442" y="16040"/>
                  <a:pt x="11490" y="16035"/>
                </a:cubicBezTo>
                <a:cubicBezTo>
                  <a:pt x="11537" y="16030"/>
                  <a:pt x="11645" y="15987"/>
                  <a:pt x="11731" y="15939"/>
                </a:cubicBezTo>
                <a:cubicBezTo>
                  <a:pt x="11825" y="15886"/>
                  <a:pt x="11931" y="15865"/>
                  <a:pt x="12003" y="15883"/>
                </a:cubicBezTo>
                <a:cubicBezTo>
                  <a:pt x="12067" y="15900"/>
                  <a:pt x="12224" y="15915"/>
                  <a:pt x="12352" y="15917"/>
                </a:cubicBezTo>
                <a:cubicBezTo>
                  <a:pt x="12479" y="15918"/>
                  <a:pt x="12597" y="15940"/>
                  <a:pt x="12616" y="15965"/>
                </a:cubicBezTo>
                <a:cubicBezTo>
                  <a:pt x="12635" y="15990"/>
                  <a:pt x="12732" y="16004"/>
                  <a:pt x="12832" y="15997"/>
                </a:cubicBezTo>
                <a:cubicBezTo>
                  <a:pt x="12932" y="15989"/>
                  <a:pt x="13046" y="16000"/>
                  <a:pt x="13086" y="16021"/>
                </a:cubicBezTo>
                <a:cubicBezTo>
                  <a:pt x="13126" y="16041"/>
                  <a:pt x="13255" y="16052"/>
                  <a:pt x="13374" y="16045"/>
                </a:cubicBezTo>
                <a:cubicBezTo>
                  <a:pt x="13492" y="16038"/>
                  <a:pt x="13623" y="16049"/>
                  <a:pt x="13664" y="16069"/>
                </a:cubicBezTo>
                <a:cubicBezTo>
                  <a:pt x="13704" y="16090"/>
                  <a:pt x="13824" y="16094"/>
                  <a:pt x="13930" y="16078"/>
                </a:cubicBezTo>
                <a:cubicBezTo>
                  <a:pt x="14048" y="16060"/>
                  <a:pt x="14138" y="16069"/>
                  <a:pt x="14162" y="16101"/>
                </a:cubicBezTo>
                <a:cubicBezTo>
                  <a:pt x="14187" y="16134"/>
                  <a:pt x="14278" y="16143"/>
                  <a:pt x="14393" y="16125"/>
                </a:cubicBezTo>
                <a:cubicBezTo>
                  <a:pt x="14668" y="16082"/>
                  <a:pt x="14676" y="16152"/>
                  <a:pt x="14418" y="16361"/>
                </a:cubicBezTo>
                <a:cubicBezTo>
                  <a:pt x="14292" y="16462"/>
                  <a:pt x="14189" y="16524"/>
                  <a:pt x="14188" y="16500"/>
                </a:cubicBezTo>
                <a:cubicBezTo>
                  <a:pt x="14187" y="16475"/>
                  <a:pt x="14159" y="16492"/>
                  <a:pt x="14127" y="16538"/>
                </a:cubicBezTo>
                <a:cubicBezTo>
                  <a:pt x="14070" y="16619"/>
                  <a:pt x="13305" y="16960"/>
                  <a:pt x="13224" y="16941"/>
                </a:cubicBezTo>
                <a:cubicBezTo>
                  <a:pt x="13202" y="16936"/>
                  <a:pt x="13128" y="16959"/>
                  <a:pt x="13060" y="16990"/>
                </a:cubicBezTo>
                <a:cubicBezTo>
                  <a:pt x="12991" y="17022"/>
                  <a:pt x="12888" y="17054"/>
                  <a:pt x="12830" y="17062"/>
                </a:cubicBezTo>
                <a:cubicBezTo>
                  <a:pt x="12772" y="17070"/>
                  <a:pt x="12666" y="17103"/>
                  <a:pt x="12595" y="17135"/>
                </a:cubicBezTo>
                <a:cubicBezTo>
                  <a:pt x="12524" y="17167"/>
                  <a:pt x="12467" y="17180"/>
                  <a:pt x="12467" y="17162"/>
                </a:cubicBezTo>
                <a:cubicBezTo>
                  <a:pt x="12467" y="17145"/>
                  <a:pt x="12434" y="17153"/>
                  <a:pt x="12395" y="17180"/>
                </a:cubicBezTo>
                <a:cubicBezTo>
                  <a:pt x="12315" y="17234"/>
                  <a:pt x="11920" y="17328"/>
                  <a:pt x="11660" y="17355"/>
                </a:cubicBezTo>
                <a:cubicBezTo>
                  <a:pt x="11568" y="17365"/>
                  <a:pt x="11473" y="17383"/>
                  <a:pt x="11448" y="17395"/>
                </a:cubicBezTo>
                <a:cubicBezTo>
                  <a:pt x="11424" y="17407"/>
                  <a:pt x="11265" y="17430"/>
                  <a:pt x="11095" y="17447"/>
                </a:cubicBezTo>
                <a:cubicBezTo>
                  <a:pt x="10925" y="17464"/>
                  <a:pt x="10766" y="17487"/>
                  <a:pt x="10743" y="17499"/>
                </a:cubicBezTo>
                <a:cubicBezTo>
                  <a:pt x="10720" y="17511"/>
                  <a:pt x="10536" y="17533"/>
                  <a:pt x="10334" y="17548"/>
                </a:cubicBezTo>
                <a:cubicBezTo>
                  <a:pt x="10133" y="17564"/>
                  <a:pt x="9851" y="17588"/>
                  <a:pt x="9709" y="17601"/>
                </a:cubicBezTo>
                <a:cubicBezTo>
                  <a:pt x="8669" y="17700"/>
                  <a:pt x="5448" y="17607"/>
                  <a:pt x="5251" y="17472"/>
                </a:cubicBezTo>
                <a:cubicBezTo>
                  <a:pt x="5209" y="17443"/>
                  <a:pt x="5153" y="17431"/>
                  <a:pt x="5125" y="17445"/>
                </a:cubicBezTo>
                <a:cubicBezTo>
                  <a:pt x="5010" y="17504"/>
                  <a:pt x="3142" y="17110"/>
                  <a:pt x="2887" y="16972"/>
                </a:cubicBezTo>
                <a:cubicBezTo>
                  <a:pt x="2815" y="16934"/>
                  <a:pt x="2757" y="16914"/>
                  <a:pt x="2757" y="16926"/>
                </a:cubicBezTo>
                <a:cubicBezTo>
                  <a:pt x="2757" y="16968"/>
                  <a:pt x="2141" y="16723"/>
                  <a:pt x="1826" y="16556"/>
                </a:cubicBezTo>
                <a:cubicBezTo>
                  <a:pt x="1414" y="16338"/>
                  <a:pt x="1006" y="15959"/>
                  <a:pt x="939" y="15731"/>
                </a:cubicBezTo>
                <a:cubicBezTo>
                  <a:pt x="880" y="15532"/>
                  <a:pt x="918" y="15267"/>
                  <a:pt x="1005" y="15267"/>
                </a:cubicBezTo>
                <a:cubicBezTo>
                  <a:pt x="1036" y="15267"/>
                  <a:pt x="1075" y="15331"/>
                  <a:pt x="1092" y="15410"/>
                </a:cubicBezTo>
                <a:cubicBezTo>
                  <a:pt x="1114" y="15520"/>
                  <a:pt x="1155" y="15555"/>
                  <a:pt x="1271" y="15566"/>
                </a:cubicBezTo>
                <a:cubicBezTo>
                  <a:pt x="1399" y="15579"/>
                  <a:pt x="1426" y="15559"/>
                  <a:pt x="1457" y="15430"/>
                </a:cubicBezTo>
                <a:cubicBezTo>
                  <a:pt x="1514" y="15197"/>
                  <a:pt x="1502" y="15102"/>
                  <a:pt x="1420" y="15128"/>
                </a:cubicBezTo>
                <a:cubicBezTo>
                  <a:pt x="1379" y="15140"/>
                  <a:pt x="1296" y="15118"/>
                  <a:pt x="1234" y="15078"/>
                </a:cubicBezTo>
                <a:cubicBezTo>
                  <a:pt x="1124" y="15008"/>
                  <a:pt x="1129" y="14999"/>
                  <a:pt x="1402" y="14790"/>
                </a:cubicBezTo>
                <a:cubicBezTo>
                  <a:pt x="1642" y="14606"/>
                  <a:pt x="2585" y="14156"/>
                  <a:pt x="2585" y="14225"/>
                </a:cubicBezTo>
                <a:cubicBezTo>
                  <a:pt x="2585" y="14238"/>
                  <a:pt x="2650" y="14213"/>
                  <a:pt x="2729" y="14170"/>
                </a:cubicBezTo>
                <a:cubicBezTo>
                  <a:pt x="2808" y="14128"/>
                  <a:pt x="2872" y="14108"/>
                  <a:pt x="2872" y="14128"/>
                </a:cubicBezTo>
                <a:cubicBezTo>
                  <a:pt x="2872" y="14147"/>
                  <a:pt x="2911" y="14136"/>
                  <a:pt x="2959" y="14104"/>
                </a:cubicBezTo>
                <a:cubicBezTo>
                  <a:pt x="3006" y="14071"/>
                  <a:pt x="3044" y="14061"/>
                  <a:pt x="3044" y="14080"/>
                </a:cubicBezTo>
                <a:cubicBezTo>
                  <a:pt x="3044" y="14100"/>
                  <a:pt x="3077" y="14094"/>
                  <a:pt x="3116" y="14069"/>
                </a:cubicBezTo>
                <a:cubicBezTo>
                  <a:pt x="3194" y="14018"/>
                  <a:pt x="3440" y="13960"/>
                  <a:pt x="3693" y="13932"/>
                </a:cubicBezTo>
                <a:cubicBezTo>
                  <a:pt x="3781" y="13923"/>
                  <a:pt x="3900" y="13895"/>
                  <a:pt x="3957" y="13870"/>
                </a:cubicBezTo>
                <a:cubicBezTo>
                  <a:pt x="4064" y="13823"/>
                  <a:pt x="4645" y="13743"/>
                  <a:pt x="4734" y="13764"/>
                </a:cubicBezTo>
                <a:cubicBezTo>
                  <a:pt x="4762" y="13771"/>
                  <a:pt x="4827" y="13761"/>
                  <a:pt x="4877" y="13742"/>
                </a:cubicBezTo>
                <a:cubicBezTo>
                  <a:pt x="4928" y="13724"/>
                  <a:pt x="5034" y="13702"/>
                  <a:pt x="5113" y="13695"/>
                </a:cubicBezTo>
                <a:cubicBezTo>
                  <a:pt x="5192" y="13688"/>
                  <a:pt x="5386" y="13669"/>
                  <a:pt x="5544" y="13652"/>
                </a:cubicBezTo>
                <a:cubicBezTo>
                  <a:pt x="5702" y="13635"/>
                  <a:pt x="5965" y="13623"/>
                  <a:pt x="6128" y="13625"/>
                </a:cubicBezTo>
                <a:cubicBezTo>
                  <a:pt x="6292" y="13628"/>
                  <a:pt x="6442" y="13609"/>
                  <a:pt x="6461" y="13584"/>
                </a:cubicBezTo>
                <a:cubicBezTo>
                  <a:pt x="6475" y="13565"/>
                  <a:pt x="6542" y="13555"/>
                  <a:pt x="6637" y="13553"/>
                </a:cubicBezTo>
                <a:close/>
                <a:moveTo>
                  <a:pt x="8244" y="13557"/>
                </a:moveTo>
                <a:lnTo>
                  <a:pt x="8790" y="13566"/>
                </a:lnTo>
                <a:cubicBezTo>
                  <a:pt x="9939" y="13585"/>
                  <a:pt x="11382" y="13785"/>
                  <a:pt x="12496" y="14080"/>
                </a:cubicBezTo>
                <a:cubicBezTo>
                  <a:pt x="13325" y="14300"/>
                  <a:pt x="13500" y="14388"/>
                  <a:pt x="13500" y="14586"/>
                </a:cubicBezTo>
                <a:cubicBezTo>
                  <a:pt x="13500" y="14840"/>
                  <a:pt x="13380" y="14903"/>
                  <a:pt x="12953" y="14875"/>
                </a:cubicBezTo>
                <a:cubicBezTo>
                  <a:pt x="12585" y="14850"/>
                  <a:pt x="12580" y="14852"/>
                  <a:pt x="12165" y="15087"/>
                </a:cubicBezTo>
                <a:cubicBezTo>
                  <a:pt x="11752" y="15321"/>
                  <a:pt x="11745" y="15324"/>
                  <a:pt x="11550" y="15256"/>
                </a:cubicBezTo>
                <a:cubicBezTo>
                  <a:pt x="11210" y="15139"/>
                  <a:pt x="10293" y="15006"/>
                  <a:pt x="9248" y="14921"/>
                </a:cubicBezTo>
                <a:lnTo>
                  <a:pt x="8244" y="14839"/>
                </a:lnTo>
                <a:lnTo>
                  <a:pt x="8244" y="14198"/>
                </a:lnTo>
                <a:lnTo>
                  <a:pt x="8244" y="13557"/>
                </a:lnTo>
                <a:close/>
                <a:moveTo>
                  <a:pt x="14569" y="13771"/>
                </a:moveTo>
                <a:cubicBezTo>
                  <a:pt x="14526" y="13771"/>
                  <a:pt x="14477" y="13814"/>
                  <a:pt x="14461" y="13866"/>
                </a:cubicBezTo>
                <a:cubicBezTo>
                  <a:pt x="14438" y="13937"/>
                  <a:pt x="14458" y="13961"/>
                  <a:pt x="14539" y="13961"/>
                </a:cubicBezTo>
                <a:cubicBezTo>
                  <a:pt x="14611" y="13961"/>
                  <a:pt x="14649" y="13928"/>
                  <a:pt x="14649" y="13866"/>
                </a:cubicBezTo>
                <a:cubicBezTo>
                  <a:pt x="14649" y="13814"/>
                  <a:pt x="14613" y="13771"/>
                  <a:pt x="14569" y="13771"/>
                </a:cubicBezTo>
                <a:close/>
                <a:moveTo>
                  <a:pt x="16772" y="13794"/>
                </a:moveTo>
                <a:cubicBezTo>
                  <a:pt x="16681" y="13797"/>
                  <a:pt x="16660" y="13818"/>
                  <a:pt x="16660" y="13873"/>
                </a:cubicBezTo>
                <a:cubicBezTo>
                  <a:pt x="16660" y="13948"/>
                  <a:pt x="16705" y="13961"/>
                  <a:pt x="16947" y="13961"/>
                </a:cubicBezTo>
                <a:cubicBezTo>
                  <a:pt x="17376" y="13961"/>
                  <a:pt x="17326" y="13824"/>
                  <a:pt x="16888" y="13798"/>
                </a:cubicBezTo>
                <a:cubicBezTo>
                  <a:pt x="16840" y="13795"/>
                  <a:pt x="16803" y="13794"/>
                  <a:pt x="16772" y="13794"/>
                </a:cubicBezTo>
                <a:close/>
                <a:moveTo>
                  <a:pt x="3706" y="14142"/>
                </a:moveTo>
                <a:cubicBezTo>
                  <a:pt x="3696" y="14134"/>
                  <a:pt x="3688" y="14163"/>
                  <a:pt x="3687" y="14222"/>
                </a:cubicBezTo>
                <a:cubicBezTo>
                  <a:pt x="3686" y="14301"/>
                  <a:pt x="3699" y="14339"/>
                  <a:pt x="3715" y="14307"/>
                </a:cubicBezTo>
                <a:cubicBezTo>
                  <a:pt x="3730" y="14275"/>
                  <a:pt x="3731" y="14210"/>
                  <a:pt x="3716" y="14164"/>
                </a:cubicBezTo>
                <a:cubicBezTo>
                  <a:pt x="3713" y="14153"/>
                  <a:pt x="3709" y="14145"/>
                  <a:pt x="3706" y="14142"/>
                </a:cubicBezTo>
                <a:close/>
                <a:moveTo>
                  <a:pt x="12151" y="14285"/>
                </a:moveTo>
                <a:cubicBezTo>
                  <a:pt x="12141" y="14277"/>
                  <a:pt x="12134" y="14306"/>
                  <a:pt x="12133" y="14365"/>
                </a:cubicBezTo>
                <a:cubicBezTo>
                  <a:pt x="12132" y="14443"/>
                  <a:pt x="12144" y="14481"/>
                  <a:pt x="12159" y="14449"/>
                </a:cubicBezTo>
                <a:cubicBezTo>
                  <a:pt x="12175" y="14417"/>
                  <a:pt x="12176" y="14353"/>
                  <a:pt x="12161" y="14307"/>
                </a:cubicBezTo>
                <a:cubicBezTo>
                  <a:pt x="12158" y="14295"/>
                  <a:pt x="12154" y="14288"/>
                  <a:pt x="12151" y="14285"/>
                </a:cubicBezTo>
                <a:close/>
                <a:moveTo>
                  <a:pt x="20727" y="14436"/>
                </a:moveTo>
                <a:cubicBezTo>
                  <a:pt x="20646" y="14436"/>
                  <a:pt x="20622" y="14458"/>
                  <a:pt x="20646" y="14511"/>
                </a:cubicBezTo>
                <a:cubicBezTo>
                  <a:pt x="20665" y="14553"/>
                  <a:pt x="20681" y="14606"/>
                  <a:pt x="20681" y="14630"/>
                </a:cubicBezTo>
                <a:cubicBezTo>
                  <a:pt x="20681" y="14696"/>
                  <a:pt x="20841" y="14683"/>
                  <a:pt x="20869" y="14614"/>
                </a:cubicBezTo>
                <a:cubicBezTo>
                  <a:pt x="20911" y="14515"/>
                  <a:pt x="20848" y="14436"/>
                  <a:pt x="20727" y="14436"/>
                </a:cubicBezTo>
                <a:close/>
                <a:moveTo>
                  <a:pt x="21514" y="14541"/>
                </a:moveTo>
                <a:cubicBezTo>
                  <a:pt x="21501" y="14542"/>
                  <a:pt x="21487" y="14545"/>
                  <a:pt x="21471" y="14549"/>
                </a:cubicBezTo>
                <a:cubicBezTo>
                  <a:pt x="21399" y="14564"/>
                  <a:pt x="21303" y="14578"/>
                  <a:pt x="21256" y="14578"/>
                </a:cubicBezTo>
                <a:cubicBezTo>
                  <a:pt x="21185" y="14579"/>
                  <a:pt x="21169" y="14665"/>
                  <a:pt x="21165" y="15053"/>
                </a:cubicBezTo>
                <a:lnTo>
                  <a:pt x="21160" y="15528"/>
                </a:lnTo>
                <a:lnTo>
                  <a:pt x="21380" y="15528"/>
                </a:lnTo>
                <a:lnTo>
                  <a:pt x="21587" y="15528"/>
                </a:lnTo>
                <a:cubicBezTo>
                  <a:pt x="21588" y="15215"/>
                  <a:pt x="21590" y="15018"/>
                  <a:pt x="21592" y="14669"/>
                </a:cubicBezTo>
                <a:cubicBezTo>
                  <a:pt x="21583" y="14566"/>
                  <a:pt x="21564" y="14534"/>
                  <a:pt x="21514" y="14541"/>
                </a:cubicBezTo>
                <a:close/>
                <a:moveTo>
                  <a:pt x="14879" y="14579"/>
                </a:moveTo>
                <a:cubicBezTo>
                  <a:pt x="14802" y="14579"/>
                  <a:pt x="14764" y="14611"/>
                  <a:pt x="14764" y="14674"/>
                </a:cubicBezTo>
                <a:cubicBezTo>
                  <a:pt x="14764" y="14737"/>
                  <a:pt x="14802" y="14769"/>
                  <a:pt x="14879" y="14769"/>
                </a:cubicBezTo>
                <a:cubicBezTo>
                  <a:pt x="14955" y="14769"/>
                  <a:pt x="14994" y="14737"/>
                  <a:pt x="14994" y="14674"/>
                </a:cubicBezTo>
                <a:cubicBezTo>
                  <a:pt x="14994" y="14611"/>
                  <a:pt x="14955" y="14579"/>
                  <a:pt x="14879" y="14579"/>
                </a:cubicBezTo>
                <a:close/>
                <a:moveTo>
                  <a:pt x="3703" y="14601"/>
                </a:moveTo>
                <a:cubicBezTo>
                  <a:pt x="3693" y="14597"/>
                  <a:pt x="3685" y="14625"/>
                  <a:pt x="3685" y="14674"/>
                </a:cubicBezTo>
                <a:cubicBezTo>
                  <a:pt x="3685" y="14739"/>
                  <a:pt x="3699" y="14766"/>
                  <a:pt x="3715" y="14733"/>
                </a:cubicBezTo>
                <a:cubicBezTo>
                  <a:pt x="3731" y="14700"/>
                  <a:pt x="3731" y="14647"/>
                  <a:pt x="3715" y="14614"/>
                </a:cubicBezTo>
                <a:cubicBezTo>
                  <a:pt x="3711" y="14606"/>
                  <a:pt x="3707" y="14602"/>
                  <a:pt x="3703" y="14601"/>
                </a:cubicBezTo>
                <a:close/>
                <a:moveTo>
                  <a:pt x="12151" y="14760"/>
                </a:moveTo>
                <a:cubicBezTo>
                  <a:pt x="12141" y="14752"/>
                  <a:pt x="12134" y="14781"/>
                  <a:pt x="12133" y="14839"/>
                </a:cubicBezTo>
                <a:cubicBezTo>
                  <a:pt x="12132" y="14918"/>
                  <a:pt x="12144" y="14956"/>
                  <a:pt x="12159" y="14924"/>
                </a:cubicBezTo>
                <a:cubicBezTo>
                  <a:pt x="12175" y="14892"/>
                  <a:pt x="12176" y="14827"/>
                  <a:pt x="12161" y="14781"/>
                </a:cubicBezTo>
                <a:cubicBezTo>
                  <a:pt x="12158" y="14770"/>
                  <a:pt x="12154" y="14763"/>
                  <a:pt x="12151" y="14760"/>
                </a:cubicBezTo>
                <a:close/>
                <a:moveTo>
                  <a:pt x="3649" y="15092"/>
                </a:moveTo>
                <a:cubicBezTo>
                  <a:pt x="3639" y="15084"/>
                  <a:pt x="3632" y="15114"/>
                  <a:pt x="3631" y="15173"/>
                </a:cubicBezTo>
                <a:cubicBezTo>
                  <a:pt x="3630" y="15251"/>
                  <a:pt x="3642" y="15288"/>
                  <a:pt x="3657" y="15256"/>
                </a:cubicBezTo>
                <a:cubicBezTo>
                  <a:pt x="3673" y="15224"/>
                  <a:pt x="3674" y="15160"/>
                  <a:pt x="3659" y="15114"/>
                </a:cubicBezTo>
                <a:cubicBezTo>
                  <a:pt x="3656" y="15102"/>
                  <a:pt x="3652" y="15095"/>
                  <a:pt x="3649" y="15092"/>
                </a:cubicBezTo>
                <a:close/>
                <a:moveTo>
                  <a:pt x="21370" y="15908"/>
                </a:moveTo>
                <a:cubicBezTo>
                  <a:pt x="21181" y="15908"/>
                  <a:pt x="21141" y="15925"/>
                  <a:pt x="21141" y="16000"/>
                </a:cubicBezTo>
                <a:cubicBezTo>
                  <a:pt x="21141" y="16071"/>
                  <a:pt x="21176" y="16090"/>
                  <a:pt x="21298" y="16083"/>
                </a:cubicBezTo>
                <a:cubicBezTo>
                  <a:pt x="21455" y="16074"/>
                  <a:pt x="21457" y="16076"/>
                  <a:pt x="21457" y="16383"/>
                </a:cubicBezTo>
                <a:cubicBezTo>
                  <a:pt x="21457" y="16685"/>
                  <a:pt x="21452" y="16692"/>
                  <a:pt x="21298" y="16707"/>
                </a:cubicBezTo>
                <a:cubicBezTo>
                  <a:pt x="21143" y="16721"/>
                  <a:pt x="21141" y="16728"/>
                  <a:pt x="21141" y="17051"/>
                </a:cubicBezTo>
                <a:cubicBezTo>
                  <a:pt x="21141" y="17349"/>
                  <a:pt x="21152" y="17380"/>
                  <a:pt x="21256" y="17380"/>
                </a:cubicBezTo>
                <a:cubicBezTo>
                  <a:pt x="21334" y="17380"/>
                  <a:pt x="21370" y="17349"/>
                  <a:pt x="21370" y="17281"/>
                </a:cubicBezTo>
                <a:cubicBezTo>
                  <a:pt x="21370" y="17221"/>
                  <a:pt x="21417" y="17172"/>
                  <a:pt x="21486" y="17157"/>
                </a:cubicBezTo>
                <a:cubicBezTo>
                  <a:pt x="21535" y="17146"/>
                  <a:pt x="21563" y="17128"/>
                  <a:pt x="21579" y="17059"/>
                </a:cubicBezTo>
                <a:cubicBezTo>
                  <a:pt x="21582" y="16732"/>
                  <a:pt x="21583" y="16306"/>
                  <a:pt x="21585" y="15908"/>
                </a:cubicBezTo>
                <a:lnTo>
                  <a:pt x="21370" y="15908"/>
                </a:lnTo>
                <a:close/>
                <a:moveTo>
                  <a:pt x="20652" y="17238"/>
                </a:moveTo>
                <a:cubicBezTo>
                  <a:pt x="20605" y="17238"/>
                  <a:pt x="20567" y="17270"/>
                  <a:pt x="20567" y="17309"/>
                </a:cubicBezTo>
                <a:cubicBezTo>
                  <a:pt x="20567" y="17348"/>
                  <a:pt x="20604" y="17380"/>
                  <a:pt x="20652" y="17380"/>
                </a:cubicBezTo>
                <a:cubicBezTo>
                  <a:pt x="20699" y="17380"/>
                  <a:pt x="20738" y="17348"/>
                  <a:pt x="20738" y="17309"/>
                </a:cubicBezTo>
                <a:cubicBezTo>
                  <a:pt x="20738" y="17270"/>
                  <a:pt x="20699" y="17238"/>
                  <a:pt x="20652" y="17238"/>
                </a:cubicBezTo>
                <a:close/>
                <a:moveTo>
                  <a:pt x="16196" y="18289"/>
                </a:moveTo>
                <a:cubicBezTo>
                  <a:pt x="16176" y="18288"/>
                  <a:pt x="16153" y="18291"/>
                  <a:pt x="16132" y="18298"/>
                </a:cubicBezTo>
                <a:cubicBezTo>
                  <a:pt x="16086" y="18313"/>
                  <a:pt x="16100" y="18324"/>
                  <a:pt x="16166" y="18327"/>
                </a:cubicBezTo>
                <a:cubicBezTo>
                  <a:pt x="16227" y="18329"/>
                  <a:pt x="16262" y="18318"/>
                  <a:pt x="16242" y="18302"/>
                </a:cubicBezTo>
                <a:cubicBezTo>
                  <a:pt x="16233" y="18294"/>
                  <a:pt x="16215" y="18289"/>
                  <a:pt x="16196" y="18289"/>
                </a:cubicBezTo>
                <a:close/>
                <a:moveTo>
                  <a:pt x="6061" y="18333"/>
                </a:moveTo>
                <a:cubicBezTo>
                  <a:pt x="5999" y="18337"/>
                  <a:pt x="5913" y="18366"/>
                  <a:pt x="5827" y="18406"/>
                </a:cubicBezTo>
                <a:cubicBezTo>
                  <a:pt x="5822" y="18431"/>
                  <a:pt x="5790" y="18449"/>
                  <a:pt x="5718" y="18472"/>
                </a:cubicBezTo>
                <a:cubicBezTo>
                  <a:pt x="5701" y="18477"/>
                  <a:pt x="5685" y="18486"/>
                  <a:pt x="5668" y="18495"/>
                </a:cubicBezTo>
                <a:cubicBezTo>
                  <a:pt x="5605" y="18539"/>
                  <a:pt x="5555" y="18587"/>
                  <a:pt x="5539" y="18631"/>
                </a:cubicBezTo>
                <a:cubicBezTo>
                  <a:pt x="5513" y="18701"/>
                  <a:pt x="5484" y="18746"/>
                  <a:pt x="5454" y="18778"/>
                </a:cubicBezTo>
                <a:cubicBezTo>
                  <a:pt x="5454" y="18778"/>
                  <a:pt x="5453" y="18778"/>
                  <a:pt x="5453" y="18778"/>
                </a:cubicBezTo>
                <a:cubicBezTo>
                  <a:pt x="5430" y="18824"/>
                  <a:pt x="5405" y="18868"/>
                  <a:pt x="5384" y="18900"/>
                </a:cubicBezTo>
                <a:cubicBezTo>
                  <a:pt x="5268" y="19081"/>
                  <a:pt x="5258" y="19534"/>
                  <a:pt x="5368" y="19609"/>
                </a:cubicBezTo>
                <a:cubicBezTo>
                  <a:pt x="5417" y="19643"/>
                  <a:pt x="5458" y="19689"/>
                  <a:pt x="5458" y="19709"/>
                </a:cubicBezTo>
                <a:cubicBezTo>
                  <a:pt x="5458" y="19756"/>
                  <a:pt x="5801" y="20046"/>
                  <a:pt x="5804" y="20001"/>
                </a:cubicBezTo>
                <a:cubicBezTo>
                  <a:pt x="5805" y="19983"/>
                  <a:pt x="5844" y="20010"/>
                  <a:pt x="5890" y="20061"/>
                </a:cubicBezTo>
                <a:cubicBezTo>
                  <a:pt x="5937" y="20111"/>
                  <a:pt x="5975" y="20132"/>
                  <a:pt x="5977" y="20108"/>
                </a:cubicBezTo>
                <a:cubicBezTo>
                  <a:pt x="5978" y="20083"/>
                  <a:pt x="6009" y="20096"/>
                  <a:pt x="6048" y="20135"/>
                </a:cubicBezTo>
                <a:cubicBezTo>
                  <a:pt x="6086" y="20174"/>
                  <a:pt x="6260" y="20247"/>
                  <a:pt x="6434" y="20296"/>
                </a:cubicBezTo>
                <a:cubicBezTo>
                  <a:pt x="6787" y="20397"/>
                  <a:pt x="6908" y="20458"/>
                  <a:pt x="6864" y="20517"/>
                </a:cubicBezTo>
                <a:cubicBezTo>
                  <a:pt x="6847" y="20539"/>
                  <a:pt x="6957" y="20563"/>
                  <a:pt x="7107" y="20571"/>
                </a:cubicBezTo>
                <a:cubicBezTo>
                  <a:pt x="7359" y="20585"/>
                  <a:pt x="7383" y="20597"/>
                  <a:pt x="7400" y="20716"/>
                </a:cubicBezTo>
                <a:cubicBezTo>
                  <a:pt x="7417" y="20838"/>
                  <a:pt x="7436" y="20847"/>
                  <a:pt x="7693" y="20847"/>
                </a:cubicBezTo>
                <a:cubicBezTo>
                  <a:pt x="7894" y="20847"/>
                  <a:pt x="7996" y="20873"/>
                  <a:pt x="8072" y="20943"/>
                </a:cubicBezTo>
                <a:cubicBezTo>
                  <a:pt x="8202" y="21061"/>
                  <a:pt x="8228" y="21040"/>
                  <a:pt x="8268" y="20788"/>
                </a:cubicBezTo>
                <a:cubicBezTo>
                  <a:pt x="8274" y="20751"/>
                  <a:pt x="8281" y="20721"/>
                  <a:pt x="8289" y="20695"/>
                </a:cubicBezTo>
                <a:lnTo>
                  <a:pt x="8301" y="20586"/>
                </a:lnTo>
                <a:lnTo>
                  <a:pt x="8366" y="20586"/>
                </a:lnTo>
                <a:cubicBezTo>
                  <a:pt x="8381" y="20579"/>
                  <a:pt x="8397" y="20572"/>
                  <a:pt x="8417" y="20569"/>
                </a:cubicBezTo>
                <a:cubicBezTo>
                  <a:pt x="8480" y="20559"/>
                  <a:pt x="8550" y="20524"/>
                  <a:pt x="8573" y="20491"/>
                </a:cubicBezTo>
                <a:cubicBezTo>
                  <a:pt x="8596" y="20458"/>
                  <a:pt x="8700" y="20435"/>
                  <a:pt x="8803" y="20440"/>
                </a:cubicBezTo>
                <a:cubicBezTo>
                  <a:pt x="8908" y="20446"/>
                  <a:pt x="9058" y="20412"/>
                  <a:pt x="9143" y="20364"/>
                </a:cubicBezTo>
                <a:cubicBezTo>
                  <a:pt x="9227" y="20316"/>
                  <a:pt x="9322" y="20277"/>
                  <a:pt x="9353" y="20277"/>
                </a:cubicBezTo>
                <a:cubicBezTo>
                  <a:pt x="9385" y="20277"/>
                  <a:pt x="9563" y="20216"/>
                  <a:pt x="9747" y="20142"/>
                </a:cubicBezTo>
                <a:cubicBezTo>
                  <a:pt x="9795" y="20123"/>
                  <a:pt x="9829" y="20111"/>
                  <a:pt x="9866" y="20097"/>
                </a:cubicBezTo>
                <a:cubicBezTo>
                  <a:pt x="9886" y="20076"/>
                  <a:pt x="9922" y="20050"/>
                  <a:pt x="9992" y="20004"/>
                </a:cubicBezTo>
                <a:cubicBezTo>
                  <a:pt x="10094" y="19938"/>
                  <a:pt x="10201" y="19834"/>
                  <a:pt x="10229" y="19771"/>
                </a:cubicBezTo>
                <a:cubicBezTo>
                  <a:pt x="10258" y="19709"/>
                  <a:pt x="10301" y="19661"/>
                  <a:pt x="10325" y="19664"/>
                </a:cubicBezTo>
                <a:cubicBezTo>
                  <a:pt x="10349" y="19668"/>
                  <a:pt x="10396" y="19666"/>
                  <a:pt x="10427" y="19660"/>
                </a:cubicBezTo>
                <a:cubicBezTo>
                  <a:pt x="10459" y="19654"/>
                  <a:pt x="10520" y="19646"/>
                  <a:pt x="10564" y="19643"/>
                </a:cubicBezTo>
                <a:cubicBezTo>
                  <a:pt x="10691" y="19633"/>
                  <a:pt x="10694" y="19443"/>
                  <a:pt x="10569" y="19350"/>
                </a:cubicBezTo>
                <a:cubicBezTo>
                  <a:pt x="10506" y="19303"/>
                  <a:pt x="10455" y="19219"/>
                  <a:pt x="10455" y="19161"/>
                </a:cubicBezTo>
                <a:cubicBezTo>
                  <a:pt x="10455" y="19104"/>
                  <a:pt x="10404" y="19018"/>
                  <a:pt x="10341" y="18971"/>
                </a:cubicBezTo>
                <a:cubicBezTo>
                  <a:pt x="10278" y="18923"/>
                  <a:pt x="10226" y="18868"/>
                  <a:pt x="10226" y="18847"/>
                </a:cubicBezTo>
                <a:cubicBezTo>
                  <a:pt x="10226" y="18826"/>
                  <a:pt x="10133" y="18732"/>
                  <a:pt x="10020" y="18638"/>
                </a:cubicBezTo>
                <a:cubicBezTo>
                  <a:pt x="9879" y="18521"/>
                  <a:pt x="9753" y="18464"/>
                  <a:pt x="9620" y="18455"/>
                </a:cubicBezTo>
                <a:cubicBezTo>
                  <a:pt x="9365" y="18439"/>
                  <a:pt x="9311" y="18547"/>
                  <a:pt x="9554" y="18587"/>
                </a:cubicBezTo>
                <a:cubicBezTo>
                  <a:pt x="9771" y="18623"/>
                  <a:pt x="10173" y="18930"/>
                  <a:pt x="10128" y="19027"/>
                </a:cubicBezTo>
                <a:cubicBezTo>
                  <a:pt x="10109" y="19067"/>
                  <a:pt x="10128" y="19088"/>
                  <a:pt x="10176" y="19080"/>
                </a:cubicBezTo>
                <a:cubicBezTo>
                  <a:pt x="10314" y="19056"/>
                  <a:pt x="10310" y="19399"/>
                  <a:pt x="10171" y="19514"/>
                </a:cubicBezTo>
                <a:cubicBezTo>
                  <a:pt x="10106" y="19568"/>
                  <a:pt x="10053" y="19643"/>
                  <a:pt x="10053" y="19682"/>
                </a:cubicBezTo>
                <a:cubicBezTo>
                  <a:pt x="10053" y="19782"/>
                  <a:pt x="9424" y="20153"/>
                  <a:pt x="9220" y="20173"/>
                </a:cubicBezTo>
                <a:cubicBezTo>
                  <a:pt x="9126" y="20182"/>
                  <a:pt x="9017" y="20211"/>
                  <a:pt x="8979" y="20237"/>
                </a:cubicBezTo>
                <a:cubicBezTo>
                  <a:pt x="8897" y="20294"/>
                  <a:pt x="8772" y="20244"/>
                  <a:pt x="8824" y="20175"/>
                </a:cubicBezTo>
                <a:cubicBezTo>
                  <a:pt x="8845" y="20147"/>
                  <a:pt x="8805" y="20133"/>
                  <a:pt x="8724" y="20143"/>
                </a:cubicBezTo>
                <a:cubicBezTo>
                  <a:pt x="8592" y="20158"/>
                  <a:pt x="8588" y="20148"/>
                  <a:pt x="8572" y="19771"/>
                </a:cubicBezTo>
                <a:lnTo>
                  <a:pt x="8555" y="19385"/>
                </a:lnTo>
                <a:lnTo>
                  <a:pt x="8351" y="19353"/>
                </a:lnTo>
                <a:cubicBezTo>
                  <a:pt x="8238" y="19335"/>
                  <a:pt x="8131" y="19334"/>
                  <a:pt x="8112" y="19350"/>
                </a:cubicBezTo>
                <a:cubicBezTo>
                  <a:pt x="8093" y="19366"/>
                  <a:pt x="8071" y="19564"/>
                  <a:pt x="8065" y="19791"/>
                </a:cubicBezTo>
                <a:cubicBezTo>
                  <a:pt x="8058" y="20039"/>
                  <a:pt x="8029" y="20210"/>
                  <a:pt x="7991" y="20220"/>
                </a:cubicBezTo>
                <a:cubicBezTo>
                  <a:pt x="7956" y="20230"/>
                  <a:pt x="7928" y="20266"/>
                  <a:pt x="7928" y="20302"/>
                </a:cubicBezTo>
                <a:cubicBezTo>
                  <a:pt x="7928" y="20430"/>
                  <a:pt x="7816" y="20419"/>
                  <a:pt x="7689" y="20277"/>
                </a:cubicBezTo>
                <a:cubicBezTo>
                  <a:pt x="7605" y="20183"/>
                  <a:pt x="7518" y="20137"/>
                  <a:pt x="7442" y="20145"/>
                </a:cubicBezTo>
                <a:cubicBezTo>
                  <a:pt x="7338" y="20157"/>
                  <a:pt x="7323" y="20129"/>
                  <a:pt x="7307" y="19885"/>
                </a:cubicBezTo>
                <a:lnTo>
                  <a:pt x="7290" y="19612"/>
                </a:lnTo>
                <a:lnTo>
                  <a:pt x="7068" y="19612"/>
                </a:lnTo>
                <a:cubicBezTo>
                  <a:pt x="6853" y="19612"/>
                  <a:pt x="6846" y="19619"/>
                  <a:pt x="6807" y="19806"/>
                </a:cubicBezTo>
                <a:cubicBezTo>
                  <a:pt x="6783" y="19923"/>
                  <a:pt x="6730" y="20008"/>
                  <a:pt x="6672" y="20023"/>
                </a:cubicBezTo>
                <a:cubicBezTo>
                  <a:pt x="6620" y="20036"/>
                  <a:pt x="6535" y="20065"/>
                  <a:pt x="6483" y="20088"/>
                </a:cubicBezTo>
                <a:cubicBezTo>
                  <a:pt x="6369" y="20138"/>
                  <a:pt x="6320" y="20104"/>
                  <a:pt x="6320" y="19975"/>
                </a:cubicBezTo>
                <a:cubicBezTo>
                  <a:pt x="6320" y="19881"/>
                  <a:pt x="6317" y="19880"/>
                  <a:pt x="6238" y="19970"/>
                </a:cubicBezTo>
                <a:cubicBezTo>
                  <a:pt x="6160" y="20058"/>
                  <a:pt x="6150" y="20059"/>
                  <a:pt x="5948" y="19979"/>
                </a:cubicBezTo>
                <a:cubicBezTo>
                  <a:pt x="5692" y="19878"/>
                  <a:pt x="5721" y="19823"/>
                  <a:pt x="6054" y="19782"/>
                </a:cubicBezTo>
                <a:lnTo>
                  <a:pt x="6308" y="19750"/>
                </a:lnTo>
                <a:lnTo>
                  <a:pt x="6300" y="19503"/>
                </a:lnTo>
                <a:cubicBezTo>
                  <a:pt x="6296" y="19367"/>
                  <a:pt x="6314" y="19219"/>
                  <a:pt x="6340" y="19173"/>
                </a:cubicBezTo>
                <a:cubicBezTo>
                  <a:pt x="6383" y="19100"/>
                  <a:pt x="6355" y="19090"/>
                  <a:pt x="6096" y="19090"/>
                </a:cubicBezTo>
                <a:cubicBezTo>
                  <a:pt x="5783" y="19090"/>
                  <a:pt x="5777" y="19095"/>
                  <a:pt x="5799" y="19379"/>
                </a:cubicBezTo>
                <a:cubicBezTo>
                  <a:pt x="5812" y="19540"/>
                  <a:pt x="5563" y="19694"/>
                  <a:pt x="5459" y="19590"/>
                </a:cubicBezTo>
                <a:cubicBezTo>
                  <a:pt x="5407" y="19539"/>
                  <a:pt x="5416" y="19493"/>
                  <a:pt x="5496" y="19392"/>
                </a:cubicBezTo>
                <a:cubicBezTo>
                  <a:pt x="5596" y="19266"/>
                  <a:pt x="5596" y="19262"/>
                  <a:pt x="5498" y="19293"/>
                </a:cubicBezTo>
                <a:cubicBezTo>
                  <a:pt x="5377" y="19332"/>
                  <a:pt x="5308" y="19226"/>
                  <a:pt x="5374" y="19102"/>
                </a:cubicBezTo>
                <a:cubicBezTo>
                  <a:pt x="5397" y="19056"/>
                  <a:pt x="5424" y="18988"/>
                  <a:pt x="5434" y="18950"/>
                </a:cubicBezTo>
                <a:cubicBezTo>
                  <a:pt x="5455" y="18860"/>
                  <a:pt x="5689" y="18712"/>
                  <a:pt x="5812" y="18711"/>
                </a:cubicBezTo>
                <a:cubicBezTo>
                  <a:pt x="5913" y="18710"/>
                  <a:pt x="6147" y="18476"/>
                  <a:pt x="6147" y="18377"/>
                </a:cubicBezTo>
                <a:cubicBezTo>
                  <a:pt x="6147" y="18341"/>
                  <a:pt x="6113" y="18329"/>
                  <a:pt x="6061" y="18333"/>
                </a:cubicBezTo>
                <a:close/>
                <a:moveTo>
                  <a:pt x="11469" y="18426"/>
                </a:moveTo>
                <a:cubicBezTo>
                  <a:pt x="11424" y="18429"/>
                  <a:pt x="11365" y="18450"/>
                  <a:pt x="11334" y="18484"/>
                </a:cubicBezTo>
                <a:cubicBezTo>
                  <a:pt x="11277" y="18546"/>
                  <a:pt x="11281" y="18886"/>
                  <a:pt x="11340" y="18934"/>
                </a:cubicBezTo>
                <a:cubicBezTo>
                  <a:pt x="11358" y="18950"/>
                  <a:pt x="11341" y="18995"/>
                  <a:pt x="11302" y="19035"/>
                </a:cubicBezTo>
                <a:cubicBezTo>
                  <a:pt x="11245" y="19094"/>
                  <a:pt x="11245" y="19101"/>
                  <a:pt x="11305" y="19071"/>
                </a:cubicBezTo>
                <a:cubicBezTo>
                  <a:pt x="11346" y="19051"/>
                  <a:pt x="11416" y="19059"/>
                  <a:pt x="11460" y="19089"/>
                </a:cubicBezTo>
                <a:cubicBezTo>
                  <a:pt x="11517" y="19129"/>
                  <a:pt x="11572" y="19130"/>
                  <a:pt x="11652" y="19095"/>
                </a:cubicBezTo>
                <a:cubicBezTo>
                  <a:pt x="11736" y="19058"/>
                  <a:pt x="11782" y="19061"/>
                  <a:pt x="11831" y="19110"/>
                </a:cubicBezTo>
                <a:cubicBezTo>
                  <a:pt x="11877" y="19155"/>
                  <a:pt x="11878" y="19186"/>
                  <a:pt x="11837" y="19207"/>
                </a:cubicBezTo>
                <a:cubicBezTo>
                  <a:pt x="11804" y="19224"/>
                  <a:pt x="11777" y="19259"/>
                  <a:pt x="11777" y="19284"/>
                </a:cubicBezTo>
                <a:cubicBezTo>
                  <a:pt x="11777" y="19309"/>
                  <a:pt x="11855" y="19282"/>
                  <a:pt x="11950" y="19224"/>
                </a:cubicBezTo>
                <a:cubicBezTo>
                  <a:pt x="12096" y="19135"/>
                  <a:pt x="12110" y="19111"/>
                  <a:pt x="12034" y="19076"/>
                </a:cubicBezTo>
                <a:cubicBezTo>
                  <a:pt x="11962" y="19043"/>
                  <a:pt x="11957" y="19021"/>
                  <a:pt x="12013" y="18965"/>
                </a:cubicBezTo>
                <a:cubicBezTo>
                  <a:pt x="12073" y="18906"/>
                  <a:pt x="12110" y="18918"/>
                  <a:pt x="12274" y="19050"/>
                </a:cubicBezTo>
                <a:cubicBezTo>
                  <a:pt x="12408" y="19157"/>
                  <a:pt x="12467" y="19181"/>
                  <a:pt x="12467" y="19129"/>
                </a:cubicBezTo>
                <a:cubicBezTo>
                  <a:pt x="12467" y="19088"/>
                  <a:pt x="12500" y="19030"/>
                  <a:pt x="12543" y="19001"/>
                </a:cubicBezTo>
                <a:cubicBezTo>
                  <a:pt x="12602" y="18960"/>
                  <a:pt x="12646" y="18970"/>
                  <a:pt x="12725" y="19043"/>
                </a:cubicBezTo>
                <a:cubicBezTo>
                  <a:pt x="12827" y="19137"/>
                  <a:pt x="13021" y="19179"/>
                  <a:pt x="12957" y="19093"/>
                </a:cubicBezTo>
                <a:cubicBezTo>
                  <a:pt x="12939" y="19069"/>
                  <a:pt x="12948" y="19037"/>
                  <a:pt x="12977" y="19022"/>
                </a:cubicBezTo>
                <a:cubicBezTo>
                  <a:pt x="13006" y="19007"/>
                  <a:pt x="13023" y="18957"/>
                  <a:pt x="13014" y="18912"/>
                </a:cubicBezTo>
                <a:cubicBezTo>
                  <a:pt x="12975" y="18716"/>
                  <a:pt x="13345" y="18579"/>
                  <a:pt x="13498" y="18732"/>
                </a:cubicBezTo>
                <a:cubicBezTo>
                  <a:pt x="13578" y="18811"/>
                  <a:pt x="13524" y="18918"/>
                  <a:pt x="13430" y="18870"/>
                </a:cubicBezTo>
                <a:cubicBezTo>
                  <a:pt x="13394" y="18851"/>
                  <a:pt x="13384" y="18860"/>
                  <a:pt x="13408" y="18891"/>
                </a:cubicBezTo>
                <a:cubicBezTo>
                  <a:pt x="13429" y="18920"/>
                  <a:pt x="13397" y="18986"/>
                  <a:pt x="13334" y="19037"/>
                </a:cubicBezTo>
                <a:cubicBezTo>
                  <a:pt x="13173" y="19171"/>
                  <a:pt x="13290" y="19240"/>
                  <a:pt x="13585" y="19185"/>
                </a:cubicBezTo>
                <a:cubicBezTo>
                  <a:pt x="13867" y="19132"/>
                  <a:pt x="13919" y="19159"/>
                  <a:pt x="13873" y="19332"/>
                </a:cubicBezTo>
                <a:cubicBezTo>
                  <a:pt x="13844" y="19439"/>
                  <a:pt x="13856" y="19470"/>
                  <a:pt x="13926" y="19470"/>
                </a:cubicBezTo>
                <a:cubicBezTo>
                  <a:pt x="14040" y="19470"/>
                  <a:pt x="14041" y="19387"/>
                  <a:pt x="13928" y="19163"/>
                </a:cubicBezTo>
                <a:cubicBezTo>
                  <a:pt x="13860" y="19028"/>
                  <a:pt x="13854" y="18971"/>
                  <a:pt x="13905" y="18920"/>
                </a:cubicBezTo>
                <a:cubicBezTo>
                  <a:pt x="13942" y="18884"/>
                  <a:pt x="13958" y="18822"/>
                  <a:pt x="13940" y="18783"/>
                </a:cubicBezTo>
                <a:cubicBezTo>
                  <a:pt x="13896" y="18689"/>
                  <a:pt x="13990" y="18647"/>
                  <a:pt x="14118" y="18704"/>
                </a:cubicBezTo>
                <a:cubicBezTo>
                  <a:pt x="14200" y="18740"/>
                  <a:pt x="14220" y="18800"/>
                  <a:pt x="14210" y="18988"/>
                </a:cubicBezTo>
                <a:cubicBezTo>
                  <a:pt x="14201" y="19169"/>
                  <a:pt x="14217" y="19221"/>
                  <a:pt x="14275" y="19202"/>
                </a:cubicBezTo>
                <a:cubicBezTo>
                  <a:pt x="14317" y="19189"/>
                  <a:pt x="14363" y="19140"/>
                  <a:pt x="14378" y="19093"/>
                </a:cubicBezTo>
                <a:cubicBezTo>
                  <a:pt x="14419" y="18963"/>
                  <a:pt x="14613" y="19000"/>
                  <a:pt x="14786" y="19170"/>
                </a:cubicBezTo>
                <a:cubicBezTo>
                  <a:pt x="14814" y="19197"/>
                  <a:pt x="14834" y="19219"/>
                  <a:pt x="14851" y="19238"/>
                </a:cubicBezTo>
                <a:cubicBezTo>
                  <a:pt x="14944" y="19226"/>
                  <a:pt x="14991" y="19192"/>
                  <a:pt x="15004" y="19126"/>
                </a:cubicBezTo>
                <a:cubicBezTo>
                  <a:pt x="15004" y="19125"/>
                  <a:pt x="15004" y="19124"/>
                  <a:pt x="15005" y="19123"/>
                </a:cubicBezTo>
                <a:cubicBezTo>
                  <a:pt x="15005" y="19122"/>
                  <a:pt x="15005" y="19122"/>
                  <a:pt x="15005" y="19121"/>
                </a:cubicBezTo>
                <a:cubicBezTo>
                  <a:pt x="15013" y="19082"/>
                  <a:pt x="15028" y="19058"/>
                  <a:pt x="15056" y="19043"/>
                </a:cubicBezTo>
                <a:cubicBezTo>
                  <a:pt x="15027" y="19014"/>
                  <a:pt x="15013" y="18965"/>
                  <a:pt x="15005" y="18876"/>
                </a:cubicBezTo>
                <a:cubicBezTo>
                  <a:pt x="14983" y="18649"/>
                  <a:pt x="14924" y="18591"/>
                  <a:pt x="14718" y="18591"/>
                </a:cubicBezTo>
                <a:cubicBezTo>
                  <a:pt x="14624" y="18591"/>
                  <a:pt x="14568" y="18568"/>
                  <a:pt x="14577" y="18532"/>
                </a:cubicBezTo>
                <a:cubicBezTo>
                  <a:pt x="14595" y="18457"/>
                  <a:pt x="14588" y="18458"/>
                  <a:pt x="14382" y="18543"/>
                </a:cubicBezTo>
                <a:cubicBezTo>
                  <a:pt x="14180" y="18626"/>
                  <a:pt x="13914" y="18606"/>
                  <a:pt x="13705" y="18493"/>
                </a:cubicBezTo>
                <a:cubicBezTo>
                  <a:pt x="13573" y="18422"/>
                  <a:pt x="13545" y="18421"/>
                  <a:pt x="13484" y="18481"/>
                </a:cubicBezTo>
                <a:cubicBezTo>
                  <a:pt x="13446" y="18519"/>
                  <a:pt x="13346" y="18573"/>
                  <a:pt x="13262" y="18603"/>
                </a:cubicBezTo>
                <a:cubicBezTo>
                  <a:pt x="13130" y="18649"/>
                  <a:pt x="13093" y="18641"/>
                  <a:pt x="12980" y="18541"/>
                </a:cubicBezTo>
                <a:cubicBezTo>
                  <a:pt x="12890" y="18462"/>
                  <a:pt x="12829" y="18441"/>
                  <a:pt x="12782" y="18473"/>
                </a:cubicBezTo>
                <a:cubicBezTo>
                  <a:pt x="12745" y="18499"/>
                  <a:pt x="12698" y="18505"/>
                  <a:pt x="12678" y="18489"/>
                </a:cubicBezTo>
                <a:cubicBezTo>
                  <a:pt x="12658" y="18472"/>
                  <a:pt x="12603" y="18484"/>
                  <a:pt x="12558" y="18516"/>
                </a:cubicBezTo>
                <a:cubicBezTo>
                  <a:pt x="12492" y="18561"/>
                  <a:pt x="12464" y="18556"/>
                  <a:pt x="12422" y="18493"/>
                </a:cubicBezTo>
                <a:cubicBezTo>
                  <a:pt x="12375" y="18425"/>
                  <a:pt x="12365" y="18424"/>
                  <a:pt x="12336" y="18487"/>
                </a:cubicBezTo>
                <a:cubicBezTo>
                  <a:pt x="12309" y="18544"/>
                  <a:pt x="12257" y="18550"/>
                  <a:pt x="12092" y="18520"/>
                </a:cubicBezTo>
                <a:cubicBezTo>
                  <a:pt x="11977" y="18498"/>
                  <a:pt x="11868" y="18468"/>
                  <a:pt x="11849" y="18453"/>
                </a:cubicBezTo>
                <a:cubicBezTo>
                  <a:pt x="11830" y="18438"/>
                  <a:pt x="11769" y="18459"/>
                  <a:pt x="11713" y="18501"/>
                </a:cubicBezTo>
                <a:cubicBezTo>
                  <a:pt x="11611" y="18577"/>
                  <a:pt x="11459" y="18552"/>
                  <a:pt x="11521" y="18469"/>
                </a:cubicBezTo>
                <a:cubicBezTo>
                  <a:pt x="11546" y="18436"/>
                  <a:pt x="11514" y="18422"/>
                  <a:pt x="11469" y="18426"/>
                </a:cubicBezTo>
                <a:close/>
                <a:moveTo>
                  <a:pt x="16516" y="18805"/>
                </a:moveTo>
                <a:cubicBezTo>
                  <a:pt x="16411" y="18805"/>
                  <a:pt x="16373" y="18831"/>
                  <a:pt x="16373" y="18900"/>
                </a:cubicBezTo>
                <a:cubicBezTo>
                  <a:pt x="16373" y="18970"/>
                  <a:pt x="16411" y="18995"/>
                  <a:pt x="16516" y="18995"/>
                </a:cubicBezTo>
                <a:cubicBezTo>
                  <a:pt x="16622" y="18995"/>
                  <a:pt x="16660" y="18970"/>
                  <a:pt x="16660" y="18900"/>
                </a:cubicBezTo>
                <a:cubicBezTo>
                  <a:pt x="16660" y="18831"/>
                  <a:pt x="16622" y="18805"/>
                  <a:pt x="16516" y="18805"/>
                </a:cubicBezTo>
                <a:close/>
                <a:moveTo>
                  <a:pt x="7238" y="18811"/>
                </a:moveTo>
                <a:cubicBezTo>
                  <a:pt x="7212" y="18811"/>
                  <a:pt x="7186" y="18815"/>
                  <a:pt x="7167" y="18821"/>
                </a:cubicBezTo>
                <a:cubicBezTo>
                  <a:pt x="7127" y="18834"/>
                  <a:pt x="7159" y="18845"/>
                  <a:pt x="7238" y="18845"/>
                </a:cubicBezTo>
                <a:cubicBezTo>
                  <a:pt x="7317" y="18845"/>
                  <a:pt x="7350" y="18834"/>
                  <a:pt x="7310" y="18821"/>
                </a:cubicBezTo>
                <a:cubicBezTo>
                  <a:pt x="7290" y="18815"/>
                  <a:pt x="7264" y="18811"/>
                  <a:pt x="7238" y="18811"/>
                </a:cubicBezTo>
                <a:close/>
                <a:moveTo>
                  <a:pt x="6894" y="19375"/>
                </a:moveTo>
                <a:cubicBezTo>
                  <a:pt x="6862" y="19375"/>
                  <a:pt x="6836" y="19397"/>
                  <a:pt x="6836" y="19423"/>
                </a:cubicBezTo>
                <a:cubicBezTo>
                  <a:pt x="6836" y="19449"/>
                  <a:pt x="6862" y="19470"/>
                  <a:pt x="6894" y="19470"/>
                </a:cubicBezTo>
                <a:cubicBezTo>
                  <a:pt x="6925" y="19470"/>
                  <a:pt x="6952" y="19449"/>
                  <a:pt x="6952" y="19423"/>
                </a:cubicBezTo>
                <a:cubicBezTo>
                  <a:pt x="6952" y="19397"/>
                  <a:pt x="6925" y="19375"/>
                  <a:pt x="6894" y="19375"/>
                </a:cubicBezTo>
                <a:close/>
                <a:moveTo>
                  <a:pt x="6578" y="19612"/>
                </a:moveTo>
                <a:cubicBezTo>
                  <a:pt x="6530" y="19612"/>
                  <a:pt x="6491" y="19644"/>
                  <a:pt x="6491" y="19683"/>
                </a:cubicBezTo>
                <a:cubicBezTo>
                  <a:pt x="6491" y="19722"/>
                  <a:pt x="6530" y="19754"/>
                  <a:pt x="6578" y="19754"/>
                </a:cubicBezTo>
                <a:cubicBezTo>
                  <a:pt x="6625" y="19754"/>
                  <a:pt x="6664" y="19722"/>
                  <a:pt x="6664" y="19683"/>
                </a:cubicBezTo>
                <a:cubicBezTo>
                  <a:pt x="6664" y="19644"/>
                  <a:pt x="6625" y="19612"/>
                  <a:pt x="6578" y="19612"/>
                </a:cubicBezTo>
                <a:close/>
                <a:moveTo>
                  <a:pt x="181" y="19713"/>
                </a:moveTo>
                <a:cubicBezTo>
                  <a:pt x="179" y="19717"/>
                  <a:pt x="185" y="19728"/>
                  <a:pt x="198" y="19746"/>
                </a:cubicBezTo>
                <a:cubicBezTo>
                  <a:pt x="227" y="19787"/>
                  <a:pt x="201" y="19818"/>
                  <a:pt x="121" y="19835"/>
                </a:cubicBezTo>
                <a:cubicBezTo>
                  <a:pt x="44" y="19852"/>
                  <a:pt x="18" y="19891"/>
                  <a:pt x="8" y="20140"/>
                </a:cubicBezTo>
                <a:lnTo>
                  <a:pt x="167" y="20112"/>
                </a:lnTo>
                <a:cubicBezTo>
                  <a:pt x="260" y="20095"/>
                  <a:pt x="350" y="20103"/>
                  <a:pt x="370" y="20130"/>
                </a:cubicBezTo>
                <a:cubicBezTo>
                  <a:pt x="391" y="20158"/>
                  <a:pt x="438" y="20161"/>
                  <a:pt x="512" y="20143"/>
                </a:cubicBezTo>
                <a:cubicBezTo>
                  <a:pt x="401" y="20102"/>
                  <a:pt x="357" y="20053"/>
                  <a:pt x="318" y="19937"/>
                </a:cubicBezTo>
                <a:cubicBezTo>
                  <a:pt x="285" y="19841"/>
                  <a:pt x="235" y="19745"/>
                  <a:pt x="206" y="19723"/>
                </a:cubicBezTo>
                <a:cubicBezTo>
                  <a:pt x="191" y="19712"/>
                  <a:pt x="183" y="19708"/>
                  <a:pt x="181" y="19713"/>
                </a:cubicBezTo>
                <a:close/>
                <a:moveTo>
                  <a:pt x="3382" y="19726"/>
                </a:moveTo>
                <a:cubicBezTo>
                  <a:pt x="3314" y="19716"/>
                  <a:pt x="3217" y="19824"/>
                  <a:pt x="3217" y="19926"/>
                </a:cubicBezTo>
                <a:cubicBezTo>
                  <a:pt x="3217" y="20010"/>
                  <a:pt x="3248" y="20040"/>
                  <a:pt x="3339" y="20040"/>
                </a:cubicBezTo>
                <a:cubicBezTo>
                  <a:pt x="3440" y="20040"/>
                  <a:pt x="3449" y="20028"/>
                  <a:pt x="3389" y="19968"/>
                </a:cubicBezTo>
                <a:cubicBezTo>
                  <a:pt x="3336" y="19916"/>
                  <a:pt x="3334" y="19881"/>
                  <a:pt x="3382" y="19833"/>
                </a:cubicBezTo>
                <a:cubicBezTo>
                  <a:pt x="3417" y="19798"/>
                  <a:pt x="3429" y="19756"/>
                  <a:pt x="3409" y="19739"/>
                </a:cubicBezTo>
                <a:cubicBezTo>
                  <a:pt x="3401" y="19732"/>
                  <a:pt x="3391" y="19728"/>
                  <a:pt x="3382" y="19726"/>
                </a:cubicBezTo>
                <a:close/>
                <a:moveTo>
                  <a:pt x="951" y="19732"/>
                </a:moveTo>
                <a:cubicBezTo>
                  <a:pt x="935" y="19729"/>
                  <a:pt x="915" y="19730"/>
                  <a:pt x="891" y="19737"/>
                </a:cubicBezTo>
                <a:cubicBezTo>
                  <a:pt x="844" y="19752"/>
                  <a:pt x="805" y="19774"/>
                  <a:pt x="805" y="19784"/>
                </a:cubicBezTo>
                <a:cubicBezTo>
                  <a:pt x="805" y="19794"/>
                  <a:pt x="844" y="19802"/>
                  <a:pt x="891" y="19802"/>
                </a:cubicBezTo>
                <a:cubicBezTo>
                  <a:pt x="938" y="19802"/>
                  <a:pt x="977" y="19781"/>
                  <a:pt x="977" y="19756"/>
                </a:cubicBezTo>
                <a:cubicBezTo>
                  <a:pt x="977" y="19743"/>
                  <a:pt x="967" y="19735"/>
                  <a:pt x="951" y="19732"/>
                </a:cubicBezTo>
                <a:close/>
                <a:moveTo>
                  <a:pt x="1221" y="19850"/>
                </a:moveTo>
                <a:cubicBezTo>
                  <a:pt x="1117" y="19850"/>
                  <a:pt x="1024" y="19986"/>
                  <a:pt x="1062" y="20083"/>
                </a:cubicBezTo>
                <a:cubicBezTo>
                  <a:pt x="1082" y="20135"/>
                  <a:pt x="1067" y="20224"/>
                  <a:pt x="1031" y="20281"/>
                </a:cubicBezTo>
                <a:cubicBezTo>
                  <a:pt x="1057" y="20289"/>
                  <a:pt x="1082" y="20295"/>
                  <a:pt x="1103" y="20295"/>
                </a:cubicBezTo>
                <a:cubicBezTo>
                  <a:pt x="1110" y="20296"/>
                  <a:pt x="1113" y="20297"/>
                  <a:pt x="1120" y="20298"/>
                </a:cubicBezTo>
                <a:cubicBezTo>
                  <a:pt x="1135" y="20128"/>
                  <a:pt x="1163" y="19964"/>
                  <a:pt x="1203" y="19924"/>
                </a:cubicBezTo>
                <a:cubicBezTo>
                  <a:pt x="1244" y="19883"/>
                  <a:pt x="1253" y="19850"/>
                  <a:pt x="1221" y="19850"/>
                </a:cubicBezTo>
                <a:close/>
                <a:moveTo>
                  <a:pt x="10075" y="20943"/>
                </a:moveTo>
                <a:cubicBezTo>
                  <a:pt x="10031" y="20946"/>
                  <a:pt x="9996" y="20976"/>
                  <a:pt x="9996" y="21013"/>
                </a:cubicBezTo>
                <a:cubicBezTo>
                  <a:pt x="9996" y="21052"/>
                  <a:pt x="10035" y="21085"/>
                  <a:pt x="10082" y="21085"/>
                </a:cubicBezTo>
                <a:cubicBezTo>
                  <a:pt x="10130" y="21085"/>
                  <a:pt x="10168" y="21052"/>
                  <a:pt x="10168" y="21013"/>
                </a:cubicBezTo>
                <a:cubicBezTo>
                  <a:pt x="10168" y="21004"/>
                  <a:pt x="10165" y="20995"/>
                  <a:pt x="10162" y="20988"/>
                </a:cubicBezTo>
                <a:cubicBezTo>
                  <a:pt x="10138" y="20967"/>
                  <a:pt x="10107" y="20951"/>
                  <a:pt x="10075" y="20943"/>
                </a:cubicBezTo>
                <a:close/>
                <a:moveTo>
                  <a:pt x="15184" y="20944"/>
                </a:moveTo>
                <a:cubicBezTo>
                  <a:pt x="15142" y="20949"/>
                  <a:pt x="15109" y="20977"/>
                  <a:pt x="15109" y="21013"/>
                </a:cubicBezTo>
                <a:cubicBezTo>
                  <a:pt x="15109" y="21052"/>
                  <a:pt x="15148" y="21085"/>
                  <a:pt x="15195" y="21085"/>
                </a:cubicBezTo>
                <a:cubicBezTo>
                  <a:pt x="15226" y="21085"/>
                  <a:pt x="15253" y="21070"/>
                  <a:pt x="15268" y="21049"/>
                </a:cubicBezTo>
                <a:cubicBezTo>
                  <a:pt x="15271" y="21044"/>
                  <a:pt x="15274" y="21039"/>
                  <a:pt x="15276" y="21034"/>
                </a:cubicBezTo>
                <a:cubicBezTo>
                  <a:pt x="15276" y="21034"/>
                  <a:pt x="15275" y="21034"/>
                  <a:pt x="15276" y="21033"/>
                </a:cubicBezTo>
                <a:cubicBezTo>
                  <a:pt x="15289" y="20992"/>
                  <a:pt x="15256" y="20950"/>
                  <a:pt x="15184" y="20944"/>
                </a:cubicBezTo>
                <a:close/>
                <a:moveTo>
                  <a:pt x="1587" y="21066"/>
                </a:moveTo>
                <a:cubicBezTo>
                  <a:pt x="1581" y="21073"/>
                  <a:pt x="1572" y="21078"/>
                  <a:pt x="1560" y="21080"/>
                </a:cubicBezTo>
                <a:cubicBezTo>
                  <a:pt x="1570" y="21075"/>
                  <a:pt x="1578" y="21070"/>
                  <a:pt x="1587" y="21066"/>
                </a:cubicBezTo>
                <a:close/>
                <a:moveTo>
                  <a:pt x="8158" y="21179"/>
                </a:moveTo>
                <a:cubicBezTo>
                  <a:pt x="8081" y="21179"/>
                  <a:pt x="8042" y="21211"/>
                  <a:pt x="8042" y="21274"/>
                </a:cubicBezTo>
                <a:cubicBezTo>
                  <a:pt x="8042" y="21338"/>
                  <a:pt x="8081" y="21369"/>
                  <a:pt x="8158" y="21369"/>
                </a:cubicBezTo>
                <a:cubicBezTo>
                  <a:pt x="8234" y="21369"/>
                  <a:pt x="8272" y="21338"/>
                  <a:pt x="8272" y="21274"/>
                </a:cubicBezTo>
                <a:cubicBezTo>
                  <a:pt x="8272" y="21211"/>
                  <a:pt x="8234" y="21179"/>
                  <a:pt x="8158" y="21179"/>
                </a:cubicBezTo>
                <a:close/>
                <a:moveTo>
                  <a:pt x="8473" y="21464"/>
                </a:moveTo>
                <a:cubicBezTo>
                  <a:pt x="8425" y="21464"/>
                  <a:pt x="8388" y="21496"/>
                  <a:pt x="8388" y="21536"/>
                </a:cubicBezTo>
                <a:cubicBezTo>
                  <a:pt x="8388" y="21551"/>
                  <a:pt x="8395" y="21564"/>
                  <a:pt x="8405" y="21576"/>
                </a:cubicBezTo>
                <a:cubicBezTo>
                  <a:pt x="8464" y="21572"/>
                  <a:pt x="8520" y="21568"/>
                  <a:pt x="8550" y="21563"/>
                </a:cubicBezTo>
                <a:cubicBezTo>
                  <a:pt x="8555" y="21554"/>
                  <a:pt x="8559" y="21546"/>
                  <a:pt x="8559" y="21536"/>
                </a:cubicBezTo>
                <a:cubicBezTo>
                  <a:pt x="8559" y="21496"/>
                  <a:pt x="8520" y="21464"/>
                  <a:pt x="8473" y="21464"/>
                </a:cubicBezTo>
                <a:close/>
                <a:moveTo>
                  <a:pt x="14563" y="21464"/>
                </a:moveTo>
                <a:cubicBezTo>
                  <a:pt x="14527" y="21464"/>
                  <a:pt x="14497" y="21482"/>
                  <a:pt x="14484" y="21508"/>
                </a:cubicBezTo>
                <a:cubicBezTo>
                  <a:pt x="14480" y="21516"/>
                  <a:pt x="14478" y="21526"/>
                  <a:pt x="14478" y="21536"/>
                </a:cubicBezTo>
                <a:cubicBezTo>
                  <a:pt x="14478" y="21544"/>
                  <a:pt x="14480" y="21552"/>
                  <a:pt x="14483" y="21560"/>
                </a:cubicBezTo>
                <a:cubicBezTo>
                  <a:pt x="14485" y="21565"/>
                  <a:pt x="14488" y="21569"/>
                  <a:pt x="14492" y="21573"/>
                </a:cubicBezTo>
                <a:cubicBezTo>
                  <a:pt x="14494" y="21575"/>
                  <a:pt x="14496" y="21578"/>
                  <a:pt x="14498" y="21581"/>
                </a:cubicBezTo>
                <a:cubicBezTo>
                  <a:pt x="14507" y="21589"/>
                  <a:pt x="14518" y="21593"/>
                  <a:pt x="14530" y="21597"/>
                </a:cubicBezTo>
                <a:cubicBezTo>
                  <a:pt x="14547" y="21598"/>
                  <a:pt x="14566" y="21599"/>
                  <a:pt x="14589" y="21600"/>
                </a:cubicBezTo>
                <a:cubicBezTo>
                  <a:pt x="14604" y="21596"/>
                  <a:pt x="14618" y="21590"/>
                  <a:pt x="14629" y="21580"/>
                </a:cubicBezTo>
                <a:cubicBezTo>
                  <a:pt x="14630" y="21578"/>
                  <a:pt x="14631" y="21576"/>
                  <a:pt x="14633" y="21574"/>
                </a:cubicBezTo>
                <a:cubicBezTo>
                  <a:pt x="14637" y="21570"/>
                  <a:pt x="14640" y="21566"/>
                  <a:pt x="14643" y="21561"/>
                </a:cubicBezTo>
                <a:cubicBezTo>
                  <a:pt x="14646" y="21553"/>
                  <a:pt x="14649" y="21545"/>
                  <a:pt x="14649" y="21536"/>
                </a:cubicBezTo>
                <a:cubicBezTo>
                  <a:pt x="14649" y="21522"/>
                  <a:pt x="14643" y="21509"/>
                  <a:pt x="14635" y="21498"/>
                </a:cubicBezTo>
                <a:cubicBezTo>
                  <a:pt x="14632" y="21494"/>
                  <a:pt x="14628" y="21489"/>
                  <a:pt x="14624" y="21485"/>
                </a:cubicBezTo>
                <a:cubicBezTo>
                  <a:pt x="14608" y="21472"/>
                  <a:pt x="14587" y="21464"/>
                  <a:pt x="14563" y="21464"/>
                </a:cubicBezTo>
                <a:close/>
                <a:moveTo>
                  <a:pt x="2270" y="21562"/>
                </a:moveTo>
                <a:lnTo>
                  <a:pt x="2269" y="21571"/>
                </a:lnTo>
                <a:cubicBezTo>
                  <a:pt x="2269" y="21571"/>
                  <a:pt x="2271" y="21571"/>
                  <a:pt x="2272" y="21571"/>
                </a:cubicBezTo>
                <a:lnTo>
                  <a:pt x="2270" y="21562"/>
                </a:lnTo>
                <a:close/>
              </a:path>
            </a:pathLst>
          </a:custGeom>
          <a:ln w="12700">
            <a:miter lim="400000"/>
          </a:ln>
        </p:spPr>
      </p:pic>
      <p:sp>
        <p:nvSpPr>
          <p:cNvPr id="34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4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4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50"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351" name="磁盘结构"/>
          <p:cNvSpPr/>
          <p:nvPr/>
        </p:nvSpPr>
        <p:spPr>
          <a:xfrm>
            <a:off x="754208" y="344714"/>
            <a:ext cx="4215189" cy="1270001"/>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磁盘结构</a:t>
            </a:r>
          </a:p>
        </p:txBody>
      </p:sp>
      <p:sp>
        <p:nvSpPr>
          <p:cNvPr id="352" name="磁盘访问时间"/>
          <p:cNvSpPr/>
          <p:nvPr/>
        </p:nvSpPr>
        <p:spPr>
          <a:xfrm>
            <a:off x="5115442" y="484414"/>
            <a:ext cx="3924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磁盘访问时间</a:t>
            </a:r>
          </a:p>
        </p:txBody>
      </p:sp>
      <p:sp>
        <p:nvSpPr>
          <p:cNvPr id="353" name="寻道时间"/>
          <p:cNvSpPr/>
          <p:nvPr/>
        </p:nvSpPr>
        <p:spPr>
          <a:xfrm>
            <a:off x="11245583" y="3655128"/>
            <a:ext cx="266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444211"/>
                    <a:satOff val="-14915"/>
                    <a:lumOff val="22857"/>
                  </a:schemeClr>
                </a:solidFill>
                <a:latin typeface="Helvetica"/>
                <a:ea typeface="Helvetica"/>
                <a:cs typeface="Helvetica"/>
                <a:sym typeface="Helvetica"/>
              </a:defRPr>
            </a:lvl1pPr>
          </a:lstStyle>
          <a:p>
            <a:r>
              <a:t>寻道时间</a:t>
            </a:r>
          </a:p>
        </p:txBody>
      </p:sp>
      <p:sp>
        <p:nvSpPr>
          <p:cNvPr id="354" name="旋转延迟时间"/>
          <p:cNvSpPr/>
          <p:nvPr/>
        </p:nvSpPr>
        <p:spPr>
          <a:xfrm>
            <a:off x="11245583" y="6580691"/>
            <a:ext cx="393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444211"/>
                    <a:satOff val="-14915"/>
                    <a:lumOff val="22857"/>
                  </a:schemeClr>
                </a:solidFill>
                <a:latin typeface="Helvetica"/>
                <a:ea typeface="Helvetica"/>
                <a:cs typeface="Helvetica"/>
                <a:sym typeface="Helvetica"/>
              </a:defRPr>
            </a:lvl1pPr>
          </a:lstStyle>
          <a:p>
            <a:r>
              <a:t>旋转延迟时间</a:t>
            </a:r>
          </a:p>
        </p:txBody>
      </p:sp>
      <p:sp>
        <p:nvSpPr>
          <p:cNvPr id="355" name="传输时间"/>
          <p:cNvSpPr/>
          <p:nvPr/>
        </p:nvSpPr>
        <p:spPr>
          <a:xfrm>
            <a:off x="11245583" y="9506253"/>
            <a:ext cx="266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444211"/>
                    <a:satOff val="-14915"/>
                    <a:lumOff val="22857"/>
                  </a:schemeClr>
                </a:solidFill>
                <a:latin typeface="Helvetica"/>
                <a:ea typeface="Helvetica"/>
                <a:cs typeface="Helvetica"/>
                <a:sym typeface="Helvetica"/>
              </a:defRPr>
            </a:lvl1pPr>
          </a:lstStyle>
          <a:p>
            <a:r>
              <a:t>传输时间</a:t>
            </a:r>
          </a:p>
        </p:txBody>
      </p:sp>
      <p:sp>
        <p:nvSpPr>
          <p:cNvPr id="356" name="磁头移动到指定磁道所经历的时间"/>
          <p:cNvSpPr/>
          <p:nvPr/>
        </p:nvSpPr>
        <p:spPr>
          <a:xfrm>
            <a:off x="16135143" y="3199259"/>
            <a:ext cx="6973861" cy="165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400">
                <a:latin typeface="Lantinghei SC Extralight"/>
                <a:ea typeface="Lantinghei SC Extralight"/>
                <a:cs typeface="Lantinghei SC Extralight"/>
                <a:sym typeface="Lantinghei SC Extralight"/>
              </a:defRPr>
            </a:pPr>
            <a:r>
              <a:t>磁头</a:t>
            </a:r>
            <a:r>
              <a:rPr>
                <a:latin typeface="Lantinghei SC Demibold"/>
                <a:ea typeface="Lantinghei SC Demibold"/>
                <a:cs typeface="Lantinghei SC Demibold"/>
                <a:sym typeface="Lantinghei SC Demibold"/>
              </a:rPr>
              <a:t>移动到指定磁道</a:t>
            </a:r>
            <a:r>
              <a:t>所经历的时间</a:t>
            </a:r>
          </a:p>
        </p:txBody>
      </p:sp>
      <p:sp>
        <p:nvSpPr>
          <p:cNvPr id="357" name="指定扇区移动到磁头下面所经历的时间"/>
          <p:cNvSpPr/>
          <p:nvPr/>
        </p:nvSpPr>
        <p:spPr>
          <a:xfrm>
            <a:off x="16135143" y="6256841"/>
            <a:ext cx="6973860" cy="165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400">
                <a:latin typeface="Lantinghei SC Extralight"/>
                <a:ea typeface="Lantinghei SC Extralight"/>
                <a:cs typeface="Lantinghei SC Extralight"/>
                <a:sym typeface="Lantinghei SC Extralight"/>
              </a:defRPr>
            </a:pPr>
            <a:r>
              <a:t>指定</a:t>
            </a:r>
            <a:r>
              <a:rPr>
                <a:latin typeface="Lantinghei SC Demibold"/>
                <a:ea typeface="Lantinghei SC Demibold"/>
                <a:cs typeface="Lantinghei SC Demibold"/>
                <a:sym typeface="Lantinghei SC Demibold"/>
              </a:rPr>
              <a:t>扇区移动到磁头下面</a:t>
            </a:r>
            <a:r>
              <a:t>所经历的时间</a:t>
            </a:r>
          </a:p>
        </p:txBody>
      </p:sp>
      <p:sp>
        <p:nvSpPr>
          <p:cNvPr id="358" name="把数据从磁盘读出或向磁盘写入数据时所经历的时间"/>
          <p:cNvSpPr/>
          <p:nvPr/>
        </p:nvSpPr>
        <p:spPr>
          <a:xfrm>
            <a:off x="16135143" y="9182403"/>
            <a:ext cx="6973860" cy="165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400">
                <a:latin typeface="Lantinghei SC Extralight"/>
                <a:ea typeface="Lantinghei SC Extralight"/>
                <a:cs typeface="Lantinghei SC Extralight"/>
                <a:sym typeface="Lantinghei SC Extralight"/>
              </a:defRPr>
            </a:pPr>
            <a:r>
              <a:t>把数据</a:t>
            </a:r>
            <a:r>
              <a:rPr>
                <a:latin typeface="Lantinghei SC Demibold"/>
                <a:ea typeface="Lantinghei SC Demibold"/>
                <a:cs typeface="Lantinghei SC Demibold"/>
                <a:sym typeface="Lantinghei SC Demibold"/>
              </a:rPr>
              <a:t>从磁盘读出</a:t>
            </a:r>
            <a:r>
              <a:t>或</a:t>
            </a:r>
            <a:r>
              <a:rPr>
                <a:latin typeface="Lantinghei SC Demibold"/>
                <a:ea typeface="Lantinghei SC Demibold"/>
                <a:cs typeface="Lantinghei SC Demibold"/>
                <a:sym typeface="Lantinghei SC Demibold"/>
              </a:rPr>
              <a:t>向磁盘写入数据</a:t>
            </a:r>
            <a:r>
              <a:t>时所经历的时间</a:t>
            </a:r>
          </a:p>
        </p:txBody>
      </p:sp>
      <p:pic>
        <p:nvPicPr>
          <p:cNvPr id="360" name="屏幕快照 2019-03-06 下午5.39.47.png" descr="屏幕快照 2019-03-06 下午5.39.47.png"/>
          <p:cNvPicPr>
            <a:picLocks noChangeAspect="1"/>
          </p:cNvPicPr>
          <p:nvPr/>
        </p:nvPicPr>
        <p:blipFill>
          <a:blip r:embed="rId5">
            <a:extLst/>
          </a:blip>
          <a:stretch>
            <a:fillRect/>
          </a:stretch>
        </p:blipFill>
        <p:spPr>
          <a:xfrm>
            <a:off x="20311691" y="738577"/>
            <a:ext cx="3276601" cy="1054101"/>
          </a:xfrm>
          <a:prstGeom prst="rect">
            <a:avLst/>
          </a:prstGeom>
          <a:ln w="12700">
            <a:miter lim="400000"/>
          </a:ln>
        </p:spPr>
      </p:pic>
      <p:sp>
        <p:nvSpPr>
          <p:cNvPr id="17"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extLst>
      <p:ext uri="{BB962C8B-B14F-4D97-AF65-F5344CB8AC3E}">
        <p14:creationId xmlns:p14="http://schemas.microsoft.com/office/powerpoint/2010/main" val="39985484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6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66" name="对磁盘的访问时间中， 将指定扇区移动到磁头下面所经历的时间是指（）…"/>
          <p:cNvSpPr/>
          <p:nvPr/>
        </p:nvSpPr>
        <p:spPr>
          <a:xfrm>
            <a:off x="2149132" y="3768255"/>
            <a:ext cx="20085736"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对磁盘的访问时间中， 将指定扇区移动到磁头下面所经历的时间是指（）</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A:寻道时间</a:t>
            </a:r>
          </a:p>
          <a:p>
            <a:pPr algn="just">
              <a:lnSpc>
                <a:spcPct val="120000"/>
              </a:lnSpc>
              <a:defRPr sz="4800">
                <a:latin typeface="Lantinghei SC Extralight"/>
                <a:ea typeface="Lantinghei SC Extralight"/>
                <a:cs typeface="Lantinghei SC Extralight"/>
                <a:sym typeface="Lantinghei SC Extralight"/>
              </a:defRPr>
            </a:pPr>
            <a:r>
              <a:t>B:启动磁臂的时间</a:t>
            </a:r>
          </a:p>
          <a:p>
            <a:pPr algn="just">
              <a:lnSpc>
                <a:spcPct val="120000"/>
              </a:lnSpc>
              <a:defRPr sz="4800">
                <a:latin typeface="Lantinghei SC Extralight"/>
                <a:ea typeface="Lantinghei SC Extralight"/>
                <a:cs typeface="Lantinghei SC Extralight"/>
                <a:sym typeface="Lantinghei SC Extralight"/>
              </a:defRPr>
            </a:pPr>
            <a:r>
              <a:t>C:传输时间</a:t>
            </a:r>
          </a:p>
          <a:p>
            <a:pPr algn="just">
              <a:lnSpc>
                <a:spcPct val="120000"/>
              </a:lnSpc>
              <a:defRPr sz="4800">
                <a:latin typeface="Lantinghei SC Extralight"/>
                <a:ea typeface="Lantinghei SC Extralight"/>
                <a:cs typeface="Lantinghei SC Extralight"/>
                <a:sym typeface="Lantinghei SC Extralight"/>
              </a:defRPr>
            </a:pPr>
            <a:r>
              <a:t>D:旋转延迟时间</a:t>
            </a:r>
          </a:p>
        </p:txBody>
      </p:sp>
      <p:sp>
        <p:nvSpPr>
          <p:cNvPr id="36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68"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7"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7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72" name="对磁盘的访问时间中， 将指定扇区移动到磁头下面所经历的时间是指（）…"/>
          <p:cNvSpPr/>
          <p:nvPr/>
        </p:nvSpPr>
        <p:spPr>
          <a:xfrm>
            <a:off x="2149132" y="4042270"/>
            <a:ext cx="20085736" cy="54209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rPr dirty="0"/>
              <a:t>对磁盘的访问时间中， 将指定扇区移动到磁头下面所经历的时间是指（）</a:t>
            </a:r>
          </a:p>
          <a:p>
            <a:pPr algn="just">
              <a:lnSpc>
                <a:spcPct val="120000"/>
              </a:lnSpc>
              <a:defRPr sz="4800">
                <a:latin typeface="Lantinghei SC Extralight"/>
                <a:ea typeface="Lantinghei SC Extralight"/>
                <a:cs typeface="Lantinghei SC Extralight"/>
                <a:sym typeface="Lantinghei SC Extralight"/>
              </a:defRPr>
            </a:pPr>
            <a:endParaRPr dirty="0"/>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rPr dirty="0">
                <a:solidFill>
                  <a:schemeClr val="tx1"/>
                </a:solidFill>
              </a:rPr>
              <a:t>A:寻道时间</a:t>
            </a:r>
          </a:p>
          <a:p>
            <a:pPr algn="just">
              <a:lnSpc>
                <a:spcPct val="120000"/>
              </a:lnSpc>
              <a:defRPr sz="4800">
                <a:latin typeface="Lantinghei SC Extralight"/>
                <a:ea typeface="Lantinghei SC Extralight"/>
                <a:cs typeface="Lantinghei SC Extralight"/>
                <a:sym typeface="Lantinghei SC Extralight"/>
              </a:defRPr>
            </a:pPr>
            <a:r>
              <a:rPr dirty="0"/>
              <a:t>B:启动磁臂的时间</a:t>
            </a:r>
          </a:p>
          <a:p>
            <a:pPr algn="just">
              <a:lnSpc>
                <a:spcPct val="120000"/>
              </a:lnSpc>
              <a:defRPr sz="4800">
                <a:latin typeface="Lantinghei SC Extralight"/>
                <a:ea typeface="Lantinghei SC Extralight"/>
                <a:cs typeface="Lantinghei SC Extralight"/>
                <a:sym typeface="Lantinghei SC Extralight"/>
              </a:defRPr>
            </a:pPr>
            <a:r>
              <a:rPr dirty="0"/>
              <a:t>C:传输时间</a:t>
            </a:r>
          </a:p>
          <a:p>
            <a:pPr algn="just">
              <a:lnSpc>
                <a:spcPct val="120000"/>
              </a:lnSpc>
              <a:defRPr sz="4800">
                <a:latin typeface="Lantinghei SC Extralight"/>
                <a:ea typeface="Lantinghei SC Extralight"/>
                <a:cs typeface="Lantinghei SC Extralight"/>
                <a:sym typeface="Lantinghei SC Extralight"/>
              </a:defRPr>
            </a:pPr>
            <a:r>
              <a:rPr dirty="0">
                <a:solidFill>
                  <a:srgbClr val="FF0000"/>
                </a:solidFill>
              </a:rPr>
              <a:t>D:旋转延迟时间</a:t>
            </a:r>
          </a:p>
        </p:txBody>
      </p:sp>
      <p:sp>
        <p:nvSpPr>
          <p:cNvPr id="37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74"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7"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7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78" name="花费磁盘的访问时间最长的是（  ）…"/>
          <p:cNvSpPr/>
          <p:nvPr/>
        </p:nvSpPr>
        <p:spPr>
          <a:xfrm>
            <a:off x="2149132" y="3768255"/>
            <a:ext cx="20085736"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花费磁盘的访问时间最长的是（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A:编译时间</a:t>
            </a:r>
          </a:p>
          <a:p>
            <a:pPr algn="just">
              <a:lnSpc>
                <a:spcPct val="120000"/>
              </a:lnSpc>
              <a:defRPr sz="4800">
                <a:latin typeface="Lantinghei SC Extralight"/>
                <a:ea typeface="Lantinghei SC Extralight"/>
                <a:cs typeface="Lantinghei SC Extralight"/>
                <a:sym typeface="Lantinghei SC Extralight"/>
              </a:defRPr>
            </a:pPr>
            <a:r>
              <a:t>B:传输时间</a:t>
            </a:r>
          </a:p>
          <a:p>
            <a:pPr algn="just">
              <a:lnSpc>
                <a:spcPct val="120000"/>
              </a:lnSpc>
              <a:defRPr sz="4800">
                <a:latin typeface="Lantinghei SC Extralight"/>
                <a:ea typeface="Lantinghei SC Extralight"/>
                <a:cs typeface="Lantinghei SC Extralight"/>
                <a:sym typeface="Lantinghei SC Extralight"/>
              </a:defRPr>
            </a:pPr>
            <a:r>
              <a:t>C:延迟时间</a:t>
            </a:r>
          </a:p>
          <a:p>
            <a:pPr algn="just">
              <a:lnSpc>
                <a:spcPct val="120000"/>
              </a:lnSpc>
              <a:defRPr sz="4800">
                <a:latin typeface="Lantinghei SC Extralight"/>
                <a:ea typeface="Lantinghei SC Extralight"/>
                <a:cs typeface="Lantinghei SC Extralight"/>
                <a:sym typeface="Lantinghei SC Extralight"/>
              </a:defRPr>
            </a:pPr>
            <a:r>
              <a:t>D:寻道时间和旋转延迟时间</a:t>
            </a:r>
          </a:p>
        </p:txBody>
      </p:sp>
      <p:sp>
        <p:nvSpPr>
          <p:cNvPr id="37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80"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7"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8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384" name="花费磁盘的访问时间最长的是（  ）…"/>
          <p:cNvSpPr/>
          <p:nvPr/>
        </p:nvSpPr>
        <p:spPr>
          <a:xfrm>
            <a:off x="2149132" y="3768255"/>
            <a:ext cx="20085736" cy="596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花费磁盘的访问时间最长的是（  ）</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A:编译时间</a:t>
            </a:r>
          </a:p>
          <a:p>
            <a:pPr algn="just">
              <a:lnSpc>
                <a:spcPct val="120000"/>
              </a:lnSpc>
              <a:defRPr sz="4800">
                <a:latin typeface="Lantinghei SC Extralight"/>
                <a:ea typeface="Lantinghei SC Extralight"/>
                <a:cs typeface="Lantinghei SC Extralight"/>
                <a:sym typeface="Lantinghei SC Extralight"/>
              </a:defRPr>
            </a:pPr>
            <a:r>
              <a:t>B:传输时间</a:t>
            </a:r>
          </a:p>
          <a:p>
            <a:pPr algn="just">
              <a:lnSpc>
                <a:spcPct val="120000"/>
              </a:lnSpc>
              <a:defRPr sz="4800">
                <a:latin typeface="Lantinghei SC Extralight"/>
                <a:ea typeface="Lantinghei SC Extralight"/>
                <a:cs typeface="Lantinghei SC Extralight"/>
                <a:sym typeface="Lantinghei SC Extralight"/>
              </a:defRPr>
            </a:pPr>
            <a:r>
              <a:t>C:延迟时间</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D:寻道时间和旋转延迟时间</a:t>
            </a:r>
          </a:p>
        </p:txBody>
      </p:sp>
      <p:sp>
        <p:nvSpPr>
          <p:cNvPr id="38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86"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7" name="6.6.1.0 磁盘结构"/>
          <p:cNvSpPr/>
          <p:nvPr/>
        </p:nvSpPr>
        <p:spPr>
          <a:xfrm>
            <a:off x="33917" y="29395"/>
            <a:ext cx="153888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400">
                <a:solidFill>
                  <a:schemeClr val="bg2"/>
                </a:solidFill>
                <a:latin typeface="SimSun" charset="-122"/>
                <a:ea typeface="SimSun" charset="-122"/>
                <a:cs typeface="SimSun" charset="-122"/>
              </a:rPr>
              <a:t>6.6.1.0 磁盘结构</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8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9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391"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392" name="磁盘结构"/>
          <p:cNvSpPr/>
          <p:nvPr/>
        </p:nvSpPr>
        <p:spPr>
          <a:xfrm>
            <a:off x="830549" y="1286257"/>
            <a:ext cx="421518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磁盘结构</a:t>
            </a:r>
          </a:p>
        </p:txBody>
      </p:sp>
      <p:sp>
        <p:nvSpPr>
          <p:cNvPr id="393" name="磁盘调度"/>
          <p:cNvSpPr/>
          <p:nvPr/>
        </p:nvSpPr>
        <p:spPr>
          <a:xfrm>
            <a:off x="830549" y="4899513"/>
            <a:ext cx="421518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
        <p:nvSpPr>
          <p:cNvPr id="394" name="提高磁盘I/O速度的方法"/>
          <p:cNvSpPr/>
          <p:nvPr/>
        </p:nvSpPr>
        <p:spPr>
          <a:xfrm>
            <a:off x="830549" y="8690899"/>
            <a:ext cx="712517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提高磁盘I/O速度的方法</a:t>
            </a:r>
          </a:p>
        </p:txBody>
      </p:sp>
      <p:sp>
        <p:nvSpPr>
          <p:cNvPr id="395" name="箭头"/>
          <p:cNvSpPr/>
          <p:nvPr/>
        </p:nvSpPr>
        <p:spPr>
          <a:xfrm>
            <a:off x="5649698" y="4850803"/>
            <a:ext cx="1575308"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 name="6.6.2.0 磁盘调度"/>
          <p:cNvSpPr/>
          <p:nvPr/>
        </p:nvSpPr>
        <p:spPr>
          <a:xfrm>
            <a:off x="33917" y="176418"/>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6.6.2.0 磁盘调度</a:t>
            </a:r>
          </a:p>
        </p:txBody>
      </p:sp>
    </p:spTree>
    <p:extLst>
      <p:ext uri="{BB962C8B-B14F-4D97-AF65-F5344CB8AC3E}">
        <p14:creationId xmlns:p14="http://schemas.microsoft.com/office/powerpoint/2010/main" val="203680890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1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1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16"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17" name="设备分配中的数据结构"/>
          <p:cNvSpPr/>
          <p:nvPr/>
        </p:nvSpPr>
        <p:spPr>
          <a:xfrm>
            <a:off x="830549" y="1845858"/>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sp>
        <p:nvSpPr>
          <p:cNvPr id="1718" name="设备分配"/>
          <p:cNvSpPr/>
          <p:nvPr/>
        </p:nvSpPr>
        <p:spPr>
          <a:xfrm>
            <a:off x="830547" y="4027928"/>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719" name="设备独立性"/>
          <p:cNvSpPr/>
          <p:nvPr/>
        </p:nvSpPr>
        <p:spPr>
          <a:xfrm>
            <a:off x="830547" y="6117754"/>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720" name="SPOOLing技术"/>
          <p:cNvSpPr/>
          <p:nvPr/>
        </p:nvSpPr>
        <p:spPr>
          <a:xfrm>
            <a:off x="830549" y="10227674"/>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1" name="设备独立性"/>
          <p:cNvSpPr/>
          <p:nvPr/>
        </p:nvSpPr>
        <p:spPr>
          <a:xfrm>
            <a:off x="830547" y="8151461"/>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lang="zh-CN" altLang="en-US" smtClean="0"/>
              <a:t>设备分配程序</a:t>
            </a:r>
            <a:endParaRPr dirty="0"/>
          </a:p>
        </p:txBody>
      </p:sp>
      <p:sp>
        <p:nvSpPr>
          <p:cNvPr id="12" name="箭头"/>
          <p:cNvSpPr/>
          <p:nvPr/>
        </p:nvSpPr>
        <p:spPr>
          <a:xfrm>
            <a:off x="6550105" y="8151461"/>
            <a:ext cx="1575307" cy="1367423"/>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146790082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9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9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00"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401" name="磁盘调度"/>
          <p:cNvSpPr/>
          <p:nvPr/>
        </p:nvSpPr>
        <p:spPr>
          <a:xfrm>
            <a:off x="728760" y="827973"/>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
        <p:nvSpPr>
          <p:cNvPr id="402" name="（1） 先来先服务 (First Come First Served, FCFS)…"/>
          <p:cNvSpPr/>
          <p:nvPr/>
        </p:nvSpPr>
        <p:spPr>
          <a:xfrm>
            <a:off x="626682" y="3976482"/>
            <a:ext cx="1631378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pPr>
            <a:r>
              <a:t>（1）	先来先服务 (First Come First Served, FCFS)</a:t>
            </a:r>
          </a:p>
          <a:p>
            <a:pPr algn="l">
              <a:lnSpc>
                <a:spcPct val="150000"/>
              </a:lnSpc>
            </a:pPr>
            <a:r>
              <a:t>（2）	最短寻道时间优先 (Shortest Seek Time First, SSTF)</a:t>
            </a:r>
          </a:p>
          <a:p>
            <a:pPr algn="l">
              <a:lnSpc>
                <a:spcPct val="150000"/>
              </a:lnSpc>
            </a:pPr>
            <a:r>
              <a:t>（3）	扫描算法 (SCAN)</a:t>
            </a:r>
          </a:p>
          <a:p>
            <a:pPr algn="l">
              <a:lnSpc>
                <a:spcPct val="150000"/>
              </a:lnSpc>
            </a:pPr>
            <a:r>
              <a:t>（4）	循环扫描算法 (CSCAN)</a:t>
            </a:r>
          </a:p>
          <a:p>
            <a:pPr algn="l">
              <a:lnSpc>
                <a:spcPct val="150000"/>
              </a:lnSpc>
            </a:pPr>
            <a:r>
              <a:t>（5）	NStepSCAN和FSCAN调度算法</a:t>
            </a:r>
          </a:p>
        </p:txBody>
      </p:sp>
      <p:sp>
        <p:nvSpPr>
          <p:cNvPr id="403" name="6.6.2.0 磁盘调度"/>
          <p:cNvSpPr/>
          <p:nvPr/>
        </p:nvSpPr>
        <p:spPr>
          <a:xfrm>
            <a:off x="33917" y="176418"/>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6.6.2.0 磁盘调度</a:t>
            </a:r>
          </a:p>
        </p:txBody>
      </p:sp>
      <p:pic>
        <p:nvPicPr>
          <p:cNvPr id="404" name="屏幕快照 2019-03-06 下午5.43.07.png" descr="屏幕快照 2019-03-06 下午5.43.07.png"/>
          <p:cNvPicPr>
            <a:picLocks noChangeAspect="1"/>
          </p:cNvPicPr>
          <p:nvPr/>
        </p:nvPicPr>
        <p:blipFill>
          <a:blip r:embed="rId4">
            <a:extLst/>
          </a:blip>
          <a:stretch>
            <a:fillRect/>
          </a:stretch>
        </p:blipFill>
        <p:spPr>
          <a:xfrm>
            <a:off x="20575216" y="660894"/>
            <a:ext cx="3352801" cy="1041401"/>
          </a:xfrm>
          <a:prstGeom prst="rect">
            <a:avLst/>
          </a:prstGeom>
          <a:ln w="12700">
            <a:miter lim="400000"/>
          </a:ln>
        </p:spPr>
      </p:pic>
      <p:sp>
        <p:nvSpPr>
          <p:cNvPr id="405" name="磁盘调度的一个重要目标是使磁盘的平均寻道时间最少"/>
          <p:cNvSpPr/>
          <p:nvPr/>
        </p:nvSpPr>
        <p:spPr>
          <a:xfrm>
            <a:off x="949898" y="2548277"/>
            <a:ext cx="18050142" cy="97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Lantinghei SC Demibold"/>
                <a:ea typeface="Lantinghei SC Demibold"/>
                <a:cs typeface="Lantinghei SC Demibold"/>
                <a:sym typeface="Lantinghei SC Demibold"/>
              </a:defRPr>
            </a:pPr>
            <a:r>
              <a:t>磁盘调度的一个重要目标是</a:t>
            </a:r>
            <a:r>
              <a:rPr>
                <a:solidFill>
                  <a:schemeClr val="accent5"/>
                </a:solidFill>
              </a:rPr>
              <a:t>使磁盘的平均寻道时间最少</a:t>
            </a:r>
          </a:p>
        </p:txBody>
      </p:sp>
    </p:spTree>
    <p:extLst>
      <p:ext uri="{BB962C8B-B14F-4D97-AF65-F5344CB8AC3E}">
        <p14:creationId xmlns:p14="http://schemas.microsoft.com/office/powerpoint/2010/main" val="193509421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1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1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12"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413" name="磁盘调度"/>
          <p:cNvSpPr/>
          <p:nvPr/>
        </p:nvSpPr>
        <p:spPr>
          <a:xfrm>
            <a:off x="728760" y="827973"/>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
        <p:nvSpPr>
          <p:cNvPr id="414" name="（1） 先来先服务 (First Come First Served, FCFS)…"/>
          <p:cNvSpPr/>
          <p:nvPr/>
        </p:nvSpPr>
        <p:spPr>
          <a:xfrm>
            <a:off x="626682" y="2880031"/>
            <a:ext cx="1631378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pPr>
            <a:r>
              <a:rPr b="1">
                <a:latin typeface="Helvetica"/>
                <a:ea typeface="Helvetica"/>
                <a:cs typeface="Helvetica"/>
                <a:sym typeface="Helvetica"/>
              </a:rPr>
              <a:t>（1）	先来先服务 (First Come First Served, FCFS)</a:t>
            </a:r>
          </a:p>
          <a:p>
            <a:pPr algn="l">
              <a:lnSpc>
                <a:spcPct val="150000"/>
              </a:lnSpc>
              <a:defRPr>
                <a:solidFill>
                  <a:srgbClr val="FFFFFF"/>
                </a:solidFill>
              </a:defRPr>
            </a:pPr>
            <a:r>
              <a:t>（2）	最短寻道时间优先 (Shortest Seek Time First, SSTF)</a:t>
            </a:r>
          </a:p>
          <a:p>
            <a:pPr algn="l">
              <a:lnSpc>
                <a:spcPct val="150000"/>
              </a:lnSpc>
              <a:defRPr>
                <a:solidFill>
                  <a:srgbClr val="FFFFFF"/>
                </a:solidFill>
              </a:defRPr>
            </a:pPr>
            <a:r>
              <a:t>（3）	扫描算法 (SCAN)</a:t>
            </a:r>
          </a:p>
          <a:p>
            <a:pPr algn="l">
              <a:lnSpc>
                <a:spcPct val="150000"/>
              </a:lnSpc>
              <a:defRPr>
                <a:solidFill>
                  <a:srgbClr val="FFFFFF"/>
                </a:solidFill>
              </a:defRPr>
            </a:pPr>
            <a:r>
              <a:t>（4）	循环扫描算法 (CSCAN)</a:t>
            </a:r>
          </a:p>
          <a:p>
            <a:pPr algn="l">
              <a:lnSpc>
                <a:spcPct val="150000"/>
              </a:lnSpc>
              <a:defRPr>
                <a:solidFill>
                  <a:srgbClr val="FFFFFF"/>
                </a:solidFill>
              </a:defRPr>
            </a:pPr>
            <a:r>
              <a:t>（5）	NStepSCAN和FSCAN调度算法</a:t>
            </a:r>
          </a:p>
        </p:txBody>
      </p:sp>
      <p:pic>
        <p:nvPicPr>
          <p:cNvPr id="416" name="屏幕快照 2019-03-06 下午5.43.07.png" descr="屏幕快照 2019-03-06 下午5.43.07.png"/>
          <p:cNvPicPr>
            <a:picLocks noChangeAspect="1"/>
          </p:cNvPicPr>
          <p:nvPr/>
        </p:nvPicPr>
        <p:blipFill>
          <a:blip r:embed="rId4">
            <a:extLst/>
          </a:blip>
          <a:stretch>
            <a:fillRect/>
          </a:stretch>
        </p:blipFill>
        <p:spPr>
          <a:xfrm>
            <a:off x="20575216" y="660894"/>
            <a:ext cx="3352801" cy="1041401"/>
          </a:xfrm>
          <a:prstGeom prst="rect">
            <a:avLst/>
          </a:prstGeom>
          <a:ln w="12700">
            <a:miter lim="400000"/>
          </a:ln>
        </p:spPr>
      </p:pic>
      <p:sp>
        <p:nvSpPr>
          <p:cNvPr id="417" name="最简单的磁盘调度算法"/>
          <p:cNvSpPr/>
          <p:nvPr/>
        </p:nvSpPr>
        <p:spPr>
          <a:xfrm>
            <a:off x="1250303" y="4573618"/>
            <a:ext cx="646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rPr>
                <a:solidFill>
                  <a:schemeClr val="accent5"/>
                </a:solidFill>
              </a:rPr>
              <a:t>最简单</a:t>
            </a:r>
            <a:r>
              <a:t>的磁盘调度算法</a:t>
            </a:r>
          </a:p>
        </p:txBody>
      </p:sp>
      <p:sp>
        <p:nvSpPr>
          <p:cNvPr id="418" name="根据进程请求访问磁盘的先后顺序进行调度"/>
          <p:cNvSpPr/>
          <p:nvPr/>
        </p:nvSpPr>
        <p:spPr>
          <a:xfrm>
            <a:off x="1250303" y="608198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t>根据进程</a:t>
            </a:r>
            <a:r>
              <a:rPr>
                <a:solidFill>
                  <a:schemeClr val="accent5"/>
                </a:solidFill>
              </a:rPr>
              <a:t>请求访问磁盘的先后顺序</a:t>
            </a:r>
            <a:r>
              <a:t>进行调度</a:t>
            </a:r>
          </a:p>
        </p:txBody>
      </p:sp>
      <p:sp>
        <p:nvSpPr>
          <p:cNvPr id="419" name="优点：公平、简单，且每个进程的请求都能依次得到处理，不会出现某一进程的请求长期得不到满足的情况…"/>
          <p:cNvSpPr/>
          <p:nvPr/>
        </p:nvSpPr>
        <p:spPr>
          <a:xfrm>
            <a:off x="1250303" y="7667197"/>
            <a:ext cx="21005307" cy="353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b="1">
                <a:latin typeface="Helvetica"/>
                <a:ea typeface="Helvetica"/>
                <a:cs typeface="Helvetica"/>
                <a:sym typeface="Helvetica"/>
              </a:rPr>
              <a:t>优点</a:t>
            </a:r>
            <a:r>
              <a:t>：公平、简单，且每个进程的请求都能依次得到处理，不会出现某一进程的请求长期得不到满足的情况</a:t>
            </a:r>
          </a:p>
          <a:p>
            <a:pPr algn="just"/>
            <a:endParaRPr/>
          </a:p>
          <a:p>
            <a:pPr algn="just"/>
            <a:r>
              <a:rPr b="1">
                <a:latin typeface="Helvetica"/>
                <a:ea typeface="Helvetica"/>
                <a:cs typeface="Helvetica"/>
                <a:sym typeface="Helvetica"/>
              </a:rPr>
              <a:t>缺点</a:t>
            </a:r>
            <a:r>
              <a:t>：平均寻道时间较长</a:t>
            </a:r>
          </a:p>
        </p:txBody>
      </p:sp>
      <p:sp>
        <p:nvSpPr>
          <p:cNvPr id="13" name="6.6.2.0 磁盘调度"/>
          <p:cNvSpPr/>
          <p:nvPr/>
        </p:nvSpPr>
        <p:spPr>
          <a:xfrm>
            <a:off x="33917" y="176418"/>
            <a:ext cx="194925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6.6.2.0 磁盘调度</a:t>
            </a:r>
          </a:p>
        </p:txBody>
      </p:sp>
    </p:spTree>
    <p:extLst>
      <p:ext uri="{BB962C8B-B14F-4D97-AF65-F5344CB8AC3E}">
        <p14:creationId xmlns:p14="http://schemas.microsoft.com/office/powerpoint/2010/main" val="61063687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2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28" name="圆形"/>
          <p:cNvSpPr/>
          <p:nvPr/>
        </p:nvSpPr>
        <p:spPr>
          <a:xfrm>
            <a:off x="971131" y="2525361"/>
            <a:ext cx="9416347" cy="9405796"/>
          </a:xfrm>
          <a:prstGeom prst="ellipse">
            <a:avLst/>
          </a:prstGeom>
          <a:ln w="508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29" name="椭圆形"/>
          <p:cNvSpPr/>
          <p:nvPr/>
        </p:nvSpPr>
        <p:spPr>
          <a:xfrm>
            <a:off x="4914073" y="6444157"/>
            <a:ext cx="1530464" cy="1568203"/>
          </a:xfrm>
          <a:prstGeom prst="ellipse">
            <a:avLst/>
          </a:prstGeom>
          <a:ln w="508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30" name="2"/>
          <p:cNvSpPr/>
          <p:nvPr/>
        </p:nvSpPr>
        <p:spPr>
          <a:xfrm>
            <a:off x="6811610"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t>2</a:t>
            </a:r>
          </a:p>
        </p:txBody>
      </p:sp>
      <p:sp>
        <p:nvSpPr>
          <p:cNvPr id="431" name="4"/>
          <p:cNvSpPr/>
          <p:nvPr/>
        </p:nvSpPr>
        <p:spPr>
          <a:xfrm>
            <a:off x="7381788"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t>4</a:t>
            </a:r>
          </a:p>
        </p:txBody>
      </p:sp>
      <p:sp>
        <p:nvSpPr>
          <p:cNvPr id="432" name="3"/>
          <p:cNvSpPr/>
          <p:nvPr/>
        </p:nvSpPr>
        <p:spPr>
          <a:xfrm>
            <a:off x="8661271"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t>3</a:t>
            </a:r>
          </a:p>
        </p:txBody>
      </p:sp>
      <p:sp>
        <p:nvSpPr>
          <p:cNvPr id="433" name="1"/>
          <p:cNvSpPr/>
          <p:nvPr/>
        </p:nvSpPr>
        <p:spPr>
          <a:xfrm>
            <a:off x="9231449"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t>1</a:t>
            </a:r>
          </a:p>
        </p:txBody>
      </p:sp>
      <p:sp>
        <p:nvSpPr>
          <p:cNvPr id="434" name="A"/>
          <p:cNvSpPr/>
          <p:nvPr/>
        </p:nvSpPr>
        <p:spPr>
          <a:xfrm>
            <a:off x="7939266" y="6590966"/>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a:t>
            </a:r>
          </a:p>
        </p:txBody>
      </p:sp>
      <p:sp>
        <p:nvSpPr>
          <p:cNvPr id="435" name="."/>
          <p:cNvSpPr/>
          <p:nvPr/>
        </p:nvSpPr>
        <p:spPr>
          <a:xfrm>
            <a:off x="7896835" y="5708650"/>
            <a:ext cx="622708" cy="229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vl1pPr>
          </a:lstStyle>
          <a:p>
            <a:r>
              <a:t>.</a:t>
            </a:r>
          </a:p>
        </p:txBody>
      </p:sp>
      <p:sp>
        <p:nvSpPr>
          <p:cNvPr id="44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43"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444" name="6.6.2.1 先来先服务（First Come First Served，FCFS）"/>
          <p:cNvSpPr/>
          <p:nvPr/>
        </p:nvSpPr>
        <p:spPr>
          <a:xfrm>
            <a:off x="33917" y="176418"/>
            <a:ext cx="5988819"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6.6.2.1 先来先服务（First Come First Served，FCFS）</a:t>
            </a:r>
          </a:p>
        </p:txBody>
      </p:sp>
      <p:pic>
        <p:nvPicPr>
          <p:cNvPr id="20" name="线条" descr="线条"/>
          <p:cNvPicPr>
            <a:picLocks/>
          </p:cNvPicPr>
          <p:nvPr/>
        </p:nvPicPr>
        <p:blipFill>
          <a:blip r:embed="rId2">
            <a:extLst/>
          </a:blip>
          <a:stretch>
            <a:fillRect/>
          </a:stretch>
        </p:blipFill>
        <p:spPr>
          <a:xfrm rot="10800000">
            <a:off x="6824489" y="7998153"/>
            <a:ext cx="2725682" cy="352235"/>
          </a:xfrm>
          <a:prstGeom prst="rect">
            <a:avLst/>
          </a:prstGeom>
        </p:spPr>
      </p:pic>
      <p:pic>
        <p:nvPicPr>
          <p:cNvPr id="21" name="线条" descr="线条"/>
          <p:cNvPicPr>
            <a:picLocks/>
          </p:cNvPicPr>
          <p:nvPr/>
        </p:nvPicPr>
        <p:blipFill>
          <a:blip r:embed="rId3">
            <a:extLst/>
          </a:blip>
          <a:stretch>
            <a:fillRect/>
          </a:stretch>
        </p:blipFill>
        <p:spPr>
          <a:xfrm>
            <a:off x="6813850" y="8381062"/>
            <a:ext cx="2105968" cy="352235"/>
          </a:xfrm>
          <a:prstGeom prst="rect">
            <a:avLst/>
          </a:prstGeom>
        </p:spPr>
      </p:pic>
      <p:pic>
        <p:nvPicPr>
          <p:cNvPr id="22" name="线条" descr="线条"/>
          <p:cNvPicPr>
            <a:picLocks/>
          </p:cNvPicPr>
          <p:nvPr/>
        </p:nvPicPr>
        <p:blipFill>
          <a:blip r:embed="rId4">
            <a:extLst/>
          </a:blip>
          <a:stretch>
            <a:fillRect/>
          </a:stretch>
        </p:blipFill>
        <p:spPr>
          <a:xfrm>
            <a:off x="8244668" y="7772679"/>
            <a:ext cx="1502243" cy="352235"/>
          </a:xfrm>
          <a:prstGeom prst="rect">
            <a:avLst/>
          </a:prstGeom>
        </p:spPr>
      </p:pic>
      <p:pic>
        <p:nvPicPr>
          <p:cNvPr id="23" name="线条" descr="线条"/>
          <p:cNvPicPr>
            <a:picLocks/>
          </p:cNvPicPr>
          <p:nvPr/>
        </p:nvPicPr>
        <p:blipFill>
          <a:blip r:embed="rId4">
            <a:extLst/>
          </a:blip>
          <a:stretch>
            <a:fillRect/>
          </a:stretch>
        </p:blipFill>
        <p:spPr>
          <a:xfrm rot="10800000">
            <a:off x="7436208" y="8893975"/>
            <a:ext cx="1502243" cy="352234"/>
          </a:xfrm>
          <a:prstGeom prst="rect">
            <a:avLst/>
          </a:prstGeom>
        </p:spPr>
      </p:pic>
      <p:sp>
        <p:nvSpPr>
          <p:cNvPr id="24" name="先来先服务"/>
          <p:cNvSpPr/>
          <p:nvPr/>
        </p:nvSpPr>
        <p:spPr>
          <a:xfrm>
            <a:off x="670819" y="652338"/>
            <a:ext cx="3924301" cy="11684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b="1">
                <a:solidFill>
                  <a:srgbClr val="FFFFFF"/>
                </a:solidFill>
                <a:latin typeface="Helvetica"/>
                <a:ea typeface="Helvetica"/>
                <a:cs typeface="Helvetica"/>
                <a:sym typeface="Helvetica"/>
              </a:defRPr>
            </a:lvl1pPr>
          </a:lstStyle>
          <a:p>
            <a:r>
              <a:t>先来先服务</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4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4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49"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453" name="（2） 最短寻道时间优先 (Shortest Seek Time First, SSTF)…"/>
          <p:cNvSpPr/>
          <p:nvPr/>
        </p:nvSpPr>
        <p:spPr>
          <a:xfrm>
            <a:off x="626682" y="2880031"/>
            <a:ext cx="1703165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b="1">
                <a:latin typeface="Helvetica"/>
                <a:ea typeface="Helvetica"/>
                <a:cs typeface="Helvetica"/>
                <a:sym typeface="Helvetica"/>
              </a:defRPr>
            </a:pPr>
            <a:r>
              <a:t>（2）	最短寻道时间优先 (Shortest Seek Time First, SSTF)</a:t>
            </a:r>
          </a:p>
          <a:p>
            <a:pPr algn="l">
              <a:lnSpc>
                <a:spcPct val="150000"/>
              </a:lnSpc>
              <a:defRPr>
                <a:solidFill>
                  <a:srgbClr val="FFFFFF"/>
                </a:solidFill>
              </a:defRPr>
            </a:pPr>
            <a:r>
              <a:t>（2）	最短寻道时间优先 (Shortest Seek Time First, SSTF)</a:t>
            </a:r>
          </a:p>
          <a:p>
            <a:pPr algn="l">
              <a:lnSpc>
                <a:spcPct val="150000"/>
              </a:lnSpc>
              <a:defRPr>
                <a:solidFill>
                  <a:srgbClr val="FFFFFF"/>
                </a:solidFill>
              </a:defRPr>
            </a:pPr>
            <a:r>
              <a:t>（3）	扫描算法 (SCAN)</a:t>
            </a:r>
          </a:p>
          <a:p>
            <a:pPr algn="l">
              <a:lnSpc>
                <a:spcPct val="150000"/>
              </a:lnSpc>
              <a:defRPr>
                <a:solidFill>
                  <a:srgbClr val="FFFFFF"/>
                </a:solidFill>
              </a:defRPr>
            </a:pPr>
            <a:r>
              <a:t>（4）	循环扫描算法 (CSCAN)</a:t>
            </a:r>
          </a:p>
          <a:p>
            <a:pPr algn="l">
              <a:lnSpc>
                <a:spcPct val="150000"/>
              </a:lnSpc>
              <a:defRPr>
                <a:solidFill>
                  <a:srgbClr val="FFFFFF"/>
                </a:solidFill>
              </a:defRPr>
            </a:pPr>
            <a:r>
              <a:t>（5）	NStepSCAN和FSCAN调度算法</a:t>
            </a:r>
          </a:p>
        </p:txBody>
      </p:sp>
      <p:sp>
        <p:nvSpPr>
          <p:cNvPr id="454" name="该算法选择的进程：其要求访问的磁道与当前磁头所在的磁道距离最近，以使每次的寻道时间最短。"/>
          <p:cNvSpPr/>
          <p:nvPr/>
        </p:nvSpPr>
        <p:spPr>
          <a:xfrm>
            <a:off x="1141840" y="4396807"/>
            <a:ext cx="20822316"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t>该算法选择的进程：其</a:t>
            </a:r>
            <a:r>
              <a:rPr>
                <a:solidFill>
                  <a:schemeClr val="accent5"/>
                </a:solidFill>
              </a:rPr>
              <a:t>要求访问的磁道</a:t>
            </a:r>
            <a:r>
              <a:t>与</a:t>
            </a:r>
            <a:r>
              <a:rPr>
                <a:solidFill>
                  <a:schemeClr val="accent5"/>
                </a:solidFill>
              </a:rPr>
              <a:t>当前磁头所在的磁道</a:t>
            </a:r>
            <a:r>
              <a:t>距离最</a:t>
            </a:r>
            <a:r>
              <a:rPr b="1">
                <a:solidFill>
                  <a:schemeClr val="accent5"/>
                </a:solidFill>
                <a:latin typeface="Helvetica"/>
                <a:ea typeface="Helvetica"/>
                <a:cs typeface="Helvetica"/>
                <a:sym typeface="Helvetica"/>
              </a:rPr>
              <a:t>近</a:t>
            </a:r>
            <a:r>
              <a:t>，以使每次的寻道时间最短。</a:t>
            </a:r>
          </a:p>
        </p:txBody>
      </p:sp>
      <p:sp>
        <p:nvSpPr>
          <p:cNvPr id="455" name="优点：每次的寻道时间最短，较之FCFS有更好的寻道性能…"/>
          <p:cNvSpPr/>
          <p:nvPr/>
        </p:nvSpPr>
        <p:spPr>
          <a:xfrm>
            <a:off x="1055621" y="9019740"/>
            <a:ext cx="21389253"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b="1">
                <a:latin typeface="Helvetica"/>
                <a:ea typeface="Helvetica"/>
                <a:cs typeface="Helvetica"/>
                <a:sym typeface="Helvetica"/>
              </a:rPr>
              <a:t>优点</a:t>
            </a:r>
            <a:r>
              <a:t>：每次的寻道时间最短，较之FCFS有更好的寻道性能</a:t>
            </a:r>
          </a:p>
          <a:p>
            <a:pPr algn="just"/>
            <a:endParaRPr/>
          </a:p>
          <a:p>
            <a:pPr algn="just"/>
            <a:r>
              <a:rPr b="1">
                <a:latin typeface="Helvetica"/>
                <a:ea typeface="Helvetica"/>
                <a:cs typeface="Helvetica"/>
                <a:sym typeface="Helvetica"/>
              </a:rPr>
              <a:t>缺点</a:t>
            </a:r>
            <a:r>
              <a:t>：可能导致某个进程发生“</a:t>
            </a:r>
            <a:r>
              <a:rPr>
                <a:solidFill>
                  <a:schemeClr val="accent5"/>
                </a:solidFill>
              </a:rPr>
              <a:t>饥饿</a:t>
            </a:r>
            <a:r>
              <a:t>”现象</a:t>
            </a:r>
          </a:p>
        </p:txBody>
      </p:sp>
      <p:sp>
        <p:nvSpPr>
          <p:cNvPr id="12" name="6.6.2.2 最短寻道时间优先（Shortest Seek Time First，SSTF）"/>
          <p:cNvSpPr/>
          <p:nvPr/>
        </p:nvSpPr>
        <p:spPr>
          <a:xfrm>
            <a:off x="33917" y="161029"/>
            <a:ext cx="754052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6.6.2.2 最短寻道时间优先（Shortest Seek Time First，SSTF）</a:t>
            </a:r>
          </a:p>
        </p:txBody>
      </p:sp>
      <p:sp>
        <p:nvSpPr>
          <p:cNvPr id="13" name="磁盘调度"/>
          <p:cNvSpPr/>
          <p:nvPr/>
        </p:nvSpPr>
        <p:spPr>
          <a:xfrm>
            <a:off x="728760" y="827973"/>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6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66" name="圆形"/>
          <p:cNvSpPr/>
          <p:nvPr/>
        </p:nvSpPr>
        <p:spPr>
          <a:xfrm>
            <a:off x="971131" y="2525361"/>
            <a:ext cx="9416347" cy="9405796"/>
          </a:xfrm>
          <a:prstGeom prst="ellipse">
            <a:avLst/>
          </a:prstGeom>
          <a:ln w="508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67" name="椭圆形"/>
          <p:cNvSpPr/>
          <p:nvPr/>
        </p:nvSpPr>
        <p:spPr>
          <a:xfrm>
            <a:off x="4914073" y="6444157"/>
            <a:ext cx="1530464" cy="1568203"/>
          </a:xfrm>
          <a:prstGeom prst="ellipse">
            <a:avLst/>
          </a:prstGeom>
          <a:ln w="508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68" name="2"/>
          <p:cNvSpPr/>
          <p:nvPr/>
        </p:nvSpPr>
        <p:spPr>
          <a:xfrm>
            <a:off x="6811610"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t>2</a:t>
            </a:r>
          </a:p>
        </p:txBody>
      </p:sp>
      <p:sp>
        <p:nvSpPr>
          <p:cNvPr id="469" name="4"/>
          <p:cNvSpPr/>
          <p:nvPr/>
        </p:nvSpPr>
        <p:spPr>
          <a:xfrm>
            <a:off x="7381788"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t>4</a:t>
            </a:r>
          </a:p>
        </p:txBody>
      </p:sp>
      <p:sp>
        <p:nvSpPr>
          <p:cNvPr id="470" name="3"/>
          <p:cNvSpPr/>
          <p:nvPr/>
        </p:nvSpPr>
        <p:spPr>
          <a:xfrm>
            <a:off x="8661271"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t>3</a:t>
            </a:r>
          </a:p>
        </p:txBody>
      </p:sp>
      <p:sp>
        <p:nvSpPr>
          <p:cNvPr id="471" name="1"/>
          <p:cNvSpPr/>
          <p:nvPr/>
        </p:nvSpPr>
        <p:spPr>
          <a:xfrm>
            <a:off x="9231449"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lvl1pPr>
          </a:lstStyle>
          <a:p>
            <a:r>
              <a:t>1</a:t>
            </a:r>
          </a:p>
        </p:txBody>
      </p:sp>
      <p:sp>
        <p:nvSpPr>
          <p:cNvPr id="472" name="A"/>
          <p:cNvSpPr/>
          <p:nvPr/>
        </p:nvSpPr>
        <p:spPr>
          <a:xfrm>
            <a:off x="7939266" y="6590966"/>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a:t>
            </a:r>
          </a:p>
        </p:txBody>
      </p:sp>
      <p:sp>
        <p:nvSpPr>
          <p:cNvPr id="473" name="."/>
          <p:cNvSpPr/>
          <p:nvPr/>
        </p:nvSpPr>
        <p:spPr>
          <a:xfrm>
            <a:off x="7896835" y="5708650"/>
            <a:ext cx="622708" cy="229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vl1pPr>
          </a:lstStyle>
          <a:p>
            <a:r>
              <a:t>.</a:t>
            </a:r>
          </a:p>
        </p:txBody>
      </p:sp>
      <p:sp>
        <p:nvSpPr>
          <p:cNvPr id="479" name="圆形"/>
          <p:cNvSpPr/>
          <p:nvPr/>
        </p:nvSpPr>
        <p:spPr>
          <a:xfrm>
            <a:off x="14141868" y="2512229"/>
            <a:ext cx="9416347" cy="9405795"/>
          </a:xfrm>
          <a:prstGeom prst="ellipse">
            <a:avLst/>
          </a:prstGeom>
          <a:ln w="508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80" name="椭圆形"/>
          <p:cNvSpPr/>
          <p:nvPr/>
        </p:nvSpPr>
        <p:spPr>
          <a:xfrm>
            <a:off x="18084809" y="6431024"/>
            <a:ext cx="1530464" cy="1568204"/>
          </a:xfrm>
          <a:prstGeom prst="ellipse">
            <a:avLst/>
          </a:prstGeom>
          <a:ln w="508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81" name="矩形"/>
          <p:cNvSpPr/>
          <p:nvPr/>
        </p:nvSpPr>
        <p:spPr>
          <a:xfrm>
            <a:off x="19951893"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r>
              <a:rPr lang="en-US" altLang="zh-CN" dirty="0" smtClean="0"/>
              <a:t>2</a:t>
            </a:r>
            <a:endParaRPr dirty="0"/>
          </a:p>
        </p:txBody>
      </p:sp>
      <p:sp>
        <p:nvSpPr>
          <p:cNvPr id="482" name="矩形"/>
          <p:cNvSpPr/>
          <p:nvPr/>
        </p:nvSpPr>
        <p:spPr>
          <a:xfrm>
            <a:off x="23085803" y="6891276"/>
            <a:ext cx="373318" cy="647701"/>
          </a:xfrm>
          <a:prstGeom prst="rect">
            <a:avLst/>
          </a:prstGeom>
          <a:ln w="254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r>
              <a:rPr lang="en-US" altLang="zh-CN" dirty="0" smtClean="0"/>
              <a:t>1</a:t>
            </a:r>
            <a:endParaRPr dirty="0"/>
          </a:p>
        </p:txBody>
      </p:sp>
      <p:sp>
        <p:nvSpPr>
          <p:cNvPr id="483" name="矩形"/>
          <p:cNvSpPr/>
          <p:nvPr/>
        </p:nvSpPr>
        <p:spPr>
          <a:xfrm>
            <a:off x="21268669" y="6891276"/>
            <a:ext cx="373319" cy="647701"/>
          </a:xfrm>
          <a:prstGeom prst="rect">
            <a:avLst/>
          </a:prstGeom>
          <a:ln w="254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r>
              <a:rPr lang="en-US" altLang="zh-CN" dirty="0" smtClean="0"/>
              <a:t>3</a:t>
            </a:r>
            <a:endParaRPr dirty="0"/>
          </a:p>
        </p:txBody>
      </p:sp>
      <p:sp>
        <p:nvSpPr>
          <p:cNvPr id="484" name="."/>
          <p:cNvSpPr/>
          <p:nvPr/>
        </p:nvSpPr>
        <p:spPr>
          <a:xfrm>
            <a:off x="20582585" y="5708650"/>
            <a:ext cx="622707" cy="229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vl1pPr>
          </a:lstStyle>
          <a:p>
            <a:r>
              <a:t>.</a:t>
            </a:r>
          </a:p>
        </p:txBody>
      </p:sp>
      <p:sp>
        <p:nvSpPr>
          <p:cNvPr id="485" name="A"/>
          <p:cNvSpPr/>
          <p:nvPr/>
        </p:nvSpPr>
        <p:spPr>
          <a:xfrm>
            <a:off x="20625016" y="6590966"/>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a:t>
            </a:r>
          </a:p>
        </p:txBody>
      </p:sp>
      <p:sp>
        <p:nvSpPr>
          <p:cNvPr id="49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93"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31" name="6.6.2.2 最短寻道时间优先（Shortest Seek Time First，SSTF）"/>
          <p:cNvSpPr/>
          <p:nvPr/>
        </p:nvSpPr>
        <p:spPr>
          <a:xfrm>
            <a:off x="33917" y="161029"/>
            <a:ext cx="754052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6.6.2.2 最短寻道时间优先（Shortest Seek Time First，SSTF）</a:t>
            </a:r>
          </a:p>
        </p:txBody>
      </p:sp>
      <p:pic>
        <p:nvPicPr>
          <p:cNvPr id="32" name="线条" descr="线条"/>
          <p:cNvPicPr>
            <a:picLocks/>
          </p:cNvPicPr>
          <p:nvPr/>
        </p:nvPicPr>
        <p:blipFill>
          <a:blip r:embed="rId3">
            <a:extLst/>
          </a:blip>
          <a:stretch>
            <a:fillRect/>
          </a:stretch>
        </p:blipFill>
        <p:spPr>
          <a:xfrm rot="10800000">
            <a:off x="6824489" y="7998153"/>
            <a:ext cx="2725682" cy="352235"/>
          </a:xfrm>
          <a:prstGeom prst="rect">
            <a:avLst/>
          </a:prstGeom>
        </p:spPr>
      </p:pic>
      <p:pic>
        <p:nvPicPr>
          <p:cNvPr id="33" name="线条" descr="线条"/>
          <p:cNvPicPr>
            <a:picLocks/>
          </p:cNvPicPr>
          <p:nvPr/>
        </p:nvPicPr>
        <p:blipFill>
          <a:blip r:embed="rId4">
            <a:extLst/>
          </a:blip>
          <a:stretch>
            <a:fillRect/>
          </a:stretch>
        </p:blipFill>
        <p:spPr>
          <a:xfrm>
            <a:off x="6813850" y="8381062"/>
            <a:ext cx="2105968" cy="352235"/>
          </a:xfrm>
          <a:prstGeom prst="rect">
            <a:avLst/>
          </a:prstGeom>
        </p:spPr>
      </p:pic>
      <p:pic>
        <p:nvPicPr>
          <p:cNvPr id="34" name="线条" descr="线条"/>
          <p:cNvPicPr>
            <a:picLocks/>
          </p:cNvPicPr>
          <p:nvPr/>
        </p:nvPicPr>
        <p:blipFill>
          <a:blip r:embed="rId5">
            <a:extLst/>
          </a:blip>
          <a:stretch>
            <a:fillRect/>
          </a:stretch>
        </p:blipFill>
        <p:spPr>
          <a:xfrm>
            <a:off x="8244668" y="7772679"/>
            <a:ext cx="1502243" cy="352235"/>
          </a:xfrm>
          <a:prstGeom prst="rect">
            <a:avLst/>
          </a:prstGeom>
        </p:spPr>
      </p:pic>
      <p:pic>
        <p:nvPicPr>
          <p:cNvPr id="35" name="线条" descr="线条"/>
          <p:cNvPicPr>
            <a:picLocks/>
          </p:cNvPicPr>
          <p:nvPr/>
        </p:nvPicPr>
        <p:blipFill>
          <a:blip r:embed="rId5">
            <a:extLst/>
          </a:blip>
          <a:stretch>
            <a:fillRect/>
          </a:stretch>
        </p:blipFill>
        <p:spPr>
          <a:xfrm rot="10800000">
            <a:off x="7436208" y="8893975"/>
            <a:ext cx="1502243" cy="352234"/>
          </a:xfrm>
          <a:prstGeom prst="rect">
            <a:avLst/>
          </a:prstGeom>
        </p:spPr>
      </p:pic>
      <p:pic>
        <p:nvPicPr>
          <p:cNvPr id="36" name="线条" descr="线条"/>
          <p:cNvPicPr>
            <a:picLocks/>
          </p:cNvPicPr>
          <p:nvPr/>
        </p:nvPicPr>
        <p:blipFill>
          <a:blip r:embed="rId6">
            <a:extLst/>
          </a:blip>
          <a:stretch>
            <a:fillRect/>
          </a:stretch>
        </p:blipFill>
        <p:spPr>
          <a:xfrm>
            <a:off x="20815820" y="7598798"/>
            <a:ext cx="876873" cy="352235"/>
          </a:xfrm>
          <a:prstGeom prst="rect">
            <a:avLst/>
          </a:prstGeom>
        </p:spPr>
      </p:pic>
      <p:pic>
        <p:nvPicPr>
          <p:cNvPr id="37" name="线条" descr="线条"/>
          <p:cNvPicPr>
            <a:picLocks/>
          </p:cNvPicPr>
          <p:nvPr/>
        </p:nvPicPr>
        <p:blipFill>
          <a:blip r:embed="rId5">
            <a:extLst/>
          </a:blip>
          <a:stretch>
            <a:fillRect/>
          </a:stretch>
        </p:blipFill>
        <p:spPr>
          <a:xfrm rot="10800000">
            <a:off x="20121957" y="7883457"/>
            <a:ext cx="1502243" cy="352234"/>
          </a:xfrm>
          <a:prstGeom prst="rect">
            <a:avLst/>
          </a:prstGeom>
        </p:spPr>
      </p:pic>
      <p:pic>
        <p:nvPicPr>
          <p:cNvPr id="38" name="线条" descr="线条"/>
          <p:cNvPicPr>
            <a:picLocks/>
          </p:cNvPicPr>
          <p:nvPr/>
        </p:nvPicPr>
        <p:blipFill>
          <a:blip r:embed="rId7">
            <a:extLst/>
          </a:blip>
          <a:stretch>
            <a:fillRect/>
          </a:stretch>
        </p:blipFill>
        <p:spPr>
          <a:xfrm>
            <a:off x="20201273" y="8218915"/>
            <a:ext cx="2967572" cy="352235"/>
          </a:xfrm>
          <a:prstGeom prst="rect">
            <a:avLst/>
          </a:prstGeom>
        </p:spPr>
      </p:pic>
      <p:sp>
        <p:nvSpPr>
          <p:cNvPr id="39" name="磁盘调度"/>
          <p:cNvSpPr/>
          <p:nvPr/>
        </p:nvSpPr>
        <p:spPr>
          <a:xfrm>
            <a:off x="728760" y="827973"/>
            <a:ext cx="4889439" cy="1270001"/>
          </a:xfrm>
          <a:prstGeom prst="roundRect">
            <a:avLst>
              <a:gd name="adj" fmla="val 15000"/>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
        <p:nvSpPr>
          <p:cNvPr id="40" name="最短寻道时间优先"/>
          <p:cNvSpPr/>
          <p:nvPr/>
        </p:nvSpPr>
        <p:spPr>
          <a:xfrm>
            <a:off x="17443184" y="652338"/>
            <a:ext cx="6210301" cy="1168401"/>
          </a:xfrm>
          <a:prstGeom prst="rect">
            <a:avLst/>
          </a:prstGeom>
          <a:blipFill>
            <a:blip r:embed="rId8"/>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b="1">
                <a:solidFill>
                  <a:srgbClr val="FFFFFF"/>
                </a:solidFill>
                <a:latin typeface="Helvetica"/>
                <a:ea typeface="Helvetica"/>
                <a:cs typeface="Helvetica"/>
                <a:sym typeface="Helvetica"/>
              </a:defRPr>
            </a:lvl1pPr>
          </a:lstStyle>
          <a:p>
            <a:r>
              <a:t>最短寻道时间优先</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9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98"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499"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503" name="（3）扫描算法 (SCAN)(电梯调度算法)…"/>
          <p:cNvSpPr/>
          <p:nvPr/>
        </p:nvSpPr>
        <p:spPr>
          <a:xfrm>
            <a:off x="626682" y="2880031"/>
            <a:ext cx="1631378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b="1">
                <a:latin typeface="Helvetica"/>
                <a:ea typeface="Helvetica"/>
                <a:cs typeface="Helvetica"/>
                <a:sym typeface="Helvetica"/>
              </a:defRPr>
            </a:pPr>
            <a:r>
              <a:t>（3）扫描算法 (SCAN)</a:t>
            </a:r>
            <a:r>
              <a:rPr b="0">
                <a:latin typeface="+mn-lt"/>
                <a:ea typeface="+mn-ea"/>
                <a:cs typeface="+mn-cs"/>
                <a:sym typeface="Helvetica Light"/>
              </a:rPr>
              <a:t>(电梯调度算法)</a:t>
            </a:r>
          </a:p>
          <a:p>
            <a:pPr algn="l">
              <a:lnSpc>
                <a:spcPct val="150000"/>
              </a:lnSpc>
              <a:defRPr>
                <a:solidFill>
                  <a:srgbClr val="FFFFFF"/>
                </a:solidFill>
              </a:defRPr>
            </a:pPr>
            <a:r>
              <a:t>（2）	最短寻道时间优先 (Shortest Seek Time First, SSTF)</a:t>
            </a:r>
          </a:p>
          <a:p>
            <a:pPr algn="l">
              <a:lnSpc>
                <a:spcPct val="150000"/>
              </a:lnSpc>
              <a:defRPr>
                <a:solidFill>
                  <a:srgbClr val="FFFFFF"/>
                </a:solidFill>
              </a:defRPr>
            </a:pPr>
            <a:r>
              <a:t>（3）	扫描算法 (SCAN)</a:t>
            </a:r>
          </a:p>
          <a:p>
            <a:pPr algn="l">
              <a:lnSpc>
                <a:spcPct val="150000"/>
              </a:lnSpc>
              <a:defRPr>
                <a:solidFill>
                  <a:srgbClr val="FFFFFF"/>
                </a:solidFill>
              </a:defRPr>
            </a:pPr>
            <a:r>
              <a:t>（4）	循环扫描算法 (CSCAN)</a:t>
            </a:r>
          </a:p>
          <a:p>
            <a:pPr algn="l">
              <a:lnSpc>
                <a:spcPct val="150000"/>
              </a:lnSpc>
              <a:defRPr>
                <a:solidFill>
                  <a:srgbClr val="FFFFFF"/>
                </a:solidFill>
              </a:defRPr>
            </a:pPr>
            <a:r>
              <a:t>（5）	NStepSCAN和FSCAN调度算法</a:t>
            </a:r>
          </a:p>
        </p:txBody>
      </p:sp>
      <p:sp>
        <p:nvSpPr>
          <p:cNvPr id="504" name="不仅考虑到要访问的磁道与当前磁道的距离，更优先考虑磁头当前的移动方向。"/>
          <p:cNvSpPr/>
          <p:nvPr/>
        </p:nvSpPr>
        <p:spPr>
          <a:xfrm>
            <a:off x="1141840" y="4396807"/>
            <a:ext cx="20822316"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不仅考虑到要访问的磁道与当前磁道的距离，更优先考虑磁头当前的移动方向。</a:t>
            </a:r>
          </a:p>
        </p:txBody>
      </p:sp>
      <p:sp>
        <p:nvSpPr>
          <p:cNvPr id="505" name="优点：有较好的寻道性能，防止“饥饿”现象…"/>
          <p:cNvSpPr/>
          <p:nvPr/>
        </p:nvSpPr>
        <p:spPr>
          <a:xfrm>
            <a:off x="1055621" y="9019740"/>
            <a:ext cx="21389253"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r>
              <a:rPr b="1">
                <a:latin typeface="Helvetica"/>
                <a:ea typeface="Helvetica"/>
                <a:cs typeface="Helvetica"/>
                <a:sym typeface="Helvetica"/>
              </a:rPr>
              <a:t>优点</a:t>
            </a:r>
            <a:r>
              <a:t>：有较好的寻道性能，防止“饥饿”现象</a:t>
            </a:r>
          </a:p>
          <a:p>
            <a:pPr algn="just"/>
            <a:endParaRPr/>
          </a:p>
          <a:p>
            <a:pPr algn="just"/>
            <a:r>
              <a:rPr b="1">
                <a:latin typeface="Helvetica"/>
                <a:ea typeface="Helvetica"/>
                <a:cs typeface="Helvetica"/>
                <a:sym typeface="Helvetica"/>
              </a:rPr>
              <a:t>缺点</a:t>
            </a:r>
            <a:r>
              <a:t>：有时候进程请求被大大推迟</a:t>
            </a:r>
          </a:p>
        </p:txBody>
      </p:sp>
      <p:sp>
        <p:nvSpPr>
          <p:cNvPr id="12" name="6.6.2.3 扫描（SCAN）算法"/>
          <p:cNvSpPr/>
          <p:nvPr/>
        </p:nvSpPr>
        <p:spPr>
          <a:xfrm>
            <a:off x="33917" y="176418"/>
            <a:ext cx="289662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6.6.2.3 扫描（SCAN）算法</a:t>
            </a:r>
          </a:p>
        </p:txBody>
      </p:sp>
      <p:sp>
        <p:nvSpPr>
          <p:cNvPr id="13" name="磁盘调度"/>
          <p:cNvSpPr/>
          <p:nvPr/>
        </p:nvSpPr>
        <p:spPr>
          <a:xfrm>
            <a:off x="728760" y="827973"/>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1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11" name="圆形"/>
          <p:cNvSpPr/>
          <p:nvPr/>
        </p:nvSpPr>
        <p:spPr>
          <a:xfrm>
            <a:off x="7483826" y="2155102"/>
            <a:ext cx="9416348" cy="9405796"/>
          </a:xfrm>
          <a:prstGeom prst="ellipse">
            <a:avLst/>
          </a:prstGeom>
          <a:ln w="508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12" name="椭圆形"/>
          <p:cNvSpPr/>
          <p:nvPr/>
        </p:nvSpPr>
        <p:spPr>
          <a:xfrm>
            <a:off x="11426768" y="6073898"/>
            <a:ext cx="1530464" cy="1568204"/>
          </a:xfrm>
          <a:prstGeom prst="ellipse">
            <a:avLst/>
          </a:prstGeom>
          <a:ln w="508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17" name="矩形"/>
          <p:cNvSpPr/>
          <p:nvPr/>
        </p:nvSpPr>
        <p:spPr>
          <a:xfrm>
            <a:off x="13198913" y="6504131"/>
            <a:ext cx="373319" cy="647701"/>
          </a:xfrm>
          <a:prstGeom prst="rect">
            <a:avLst/>
          </a:prstGeom>
          <a:ln w="254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r>
              <a:rPr lang="en-US" altLang="zh-CN" dirty="0"/>
              <a:t>2</a:t>
            </a:r>
            <a:endParaRPr dirty="0"/>
          </a:p>
        </p:txBody>
      </p:sp>
      <p:sp>
        <p:nvSpPr>
          <p:cNvPr id="518" name="矩形"/>
          <p:cNvSpPr/>
          <p:nvPr/>
        </p:nvSpPr>
        <p:spPr>
          <a:xfrm>
            <a:off x="16149942" y="6504131"/>
            <a:ext cx="373319" cy="647701"/>
          </a:xfrm>
          <a:prstGeom prst="rect">
            <a:avLst/>
          </a:prstGeom>
          <a:ln w="254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r>
              <a:rPr lang="en-US" altLang="zh-CN" dirty="0" smtClean="0"/>
              <a:t>3</a:t>
            </a:r>
            <a:endParaRPr dirty="0"/>
          </a:p>
        </p:txBody>
      </p:sp>
      <p:sp>
        <p:nvSpPr>
          <p:cNvPr id="519" name="矩形"/>
          <p:cNvSpPr/>
          <p:nvPr/>
        </p:nvSpPr>
        <p:spPr>
          <a:xfrm>
            <a:off x="14479113" y="6504131"/>
            <a:ext cx="373318" cy="647701"/>
          </a:xfrm>
          <a:prstGeom prst="rect">
            <a:avLst/>
          </a:prstGeom>
          <a:ln w="254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pPr>
            <a:r>
              <a:rPr lang="en-US" altLang="zh-CN" dirty="0" smtClean="0"/>
              <a:t>1</a:t>
            </a:r>
            <a:endParaRPr dirty="0"/>
          </a:p>
        </p:txBody>
      </p:sp>
      <p:sp>
        <p:nvSpPr>
          <p:cNvPr id="520" name="."/>
          <p:cNvSpPr/>
          <p:nvPr/>
        </p:nvSpPr>
        <p:spPr>
          <a:xfrm>
            <a:off x="13793029" y="5321505"/>
            <a:ext cx="622707" cy="229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vl1pPr>
          </a:lstStyle>
          <a:p>
            <a:r>
              <a:rPr dirty="0"/>
              <a:t>.</a:t>
            </a:r>
          </a:p>
        </p:txBody>
      </p:sp>
      <p:sp>
        <p:nvSpPr>
          <p:cNvPr id="521" name="A"/>
          <p:cNvSpPr/>
          <p:nvPr/>
        </p:nvSpPr>
        <p:spPr>
          <a:xfrm>
            <a:off x="13835459" y="6203822"/>
            <a:ext cx="53784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A</a:t>
            </a:r>
          </a:p>
        </p:txBody>
      </p:sp>
      <p:sp>
        <p:nvSpPr>
          <p:cNvPr id="524"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25"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527" name="6.6.2.3 扫描（SCAN）算法"/>
          <p:cNvSpPr/>
          <p:nvPr/>
        </p:nvSpPr>
        <p:spPr>
          <a:xfrm>
            <a:off x="33917" y="176418"/>
            <a:ext cx="2896627"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solidFill>
                <a:latin typeface="SimSun" charset="-122"/>
                <a:ea typeface="SimSun" charset="-122"/>
                <a:cs typeface="SimSun" charset="-122"/>
              </a:rPr>
              <a:t>6.6.2.3 扫描（SCAN）算法</a:t>
            </a:r>
          </a:p>
        </p:txBody>
      </p:sp>
      <p:pic>
        <p:nvPicPr>
          <p:cNvPr id="18" name="线条" descr="线条"/>
          <p:cNvPicPr>
            <a:picLocks/>
          </p:cNvPicPr>
          <p:nvPr/>
        </p:nvPicPr>
        <p:blipFill>
          <a:blip r:embed="rId2">
            <a:extLst/>
          </a:blip>
          <a:stretch>
            <a:fillRect/>
          </a:stretch>
        </p:blipFill>
        <p:spPr>
          <a:xfrm>
            <a:off x="14026264" y="7211654"/>
            <a:ext cx="876873" cy="352234"/>
          </a:xfrm>
          <a:prstGeom prst="rect">
            <a:avLst/>
          </a:prstGeom>
        </p:spPr>
      </p:pic>
      <p:pic>
        <p:nvPicPr>
          <p:cNvPr id="19" name="线条" descr="线条"/>
          <p:cNvPicPr>
            <a:picLocks/>
          </p:cNvPicPr>
          <p:nvPr/>
        </p:nvPicPr>
        <p:blipFill>
          <a:blip r:embed="rId3">
            <a:extLst/>
          </a:blip>
          <a:stretch>
            <a:fillRect/>
          </a:stretch>
        </p:blipFill>
        <p:spPr>
          <a:xfrm>
            <a:off x="14623832" y="7495811"/>
            <a:ext cx="1757593" cy="352235"/>
          </a:xfrm>
          <a:prstGeom prst="rect">
            <a:avLst/>
          </a:prstGeom>
        </p:spPr>
      </p:pic>
      <p:pic>
        <p:nvPicPr>
          <p:cNvPr id="20" name="线条" descr="线条"/>
          <p:cNvPicPr>
            <a:picLocks/>
          </p:cNvPicPr>
          <p:nvPr/>
        </p:nvPicPr>
        <p:blipFill>
          <a:blip r:embed="rId4">
            <a:extLst/>
          </a:blip>
          <a:stretch>
            <a:fillRect/>
          </a:stretch>
        </p:blipFill>
        <p:spPr>
          <a:xfrm>
            <a:off x="13411717" y="7832271"/>
            <a:ext cx="2967572" cy="352235"/>
          </a:xfrm>
          <a:prstGeom prst="rect">
            <a:avLst/>
          </a:prstGeom>
        </p:spPr>
      </p:pic>
      <p:sp>
        <p:nvSpPr>
          <p:cNvPr id="22" name="扫描算法"/>
          <p:cNvSpPr/>
          <p:nvPr/>
        </p:nvSpPr>
        <p:spPr>
          <a:xfrm>
            <a:off x="601424" y="660250"/>
            <a:ext cx="3162301" cy="11684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b="1">
                <a:solidFill>
                  <a:srgbClr val="FFFFFF"/>
                </a:solidFill>
                <a:latin typeface="Helvetica"/>
                <a:ea typeface="Helvetica"/>
                <a:cs typeface="Helvetica"/>
                <a:sym typeface="Helvetica"/>
              </a:defRPr>
            </a:lvl1pPr>
          </a:lstStyle>
          <a:p>
            <a:r>
              <a:t>扫描算法</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3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3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32"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536" name="（4） 循环扫描算法 (CSCAN)…"/>
          <p:cNvSpPr/>
          <p:nvPr/>
        </p:nvSpPr>
        <p:spPr>
          <a:xfrm>
            <a:off x="626682" y="2880031"/>
            <a:ext cx="1631378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b="1">
                <a:latin typeface="Helvetica"/>
                <a:ea typeface="Helvetica"/>
                <a:cs typeface="Helvetica"/>
                <a:sym typeface="Helvetica"/>
              </a:defRPr>
            </a:pPr>
            <a:r>
              <a:t>（4）	循环扫描算法 (CSCAN)</a:t>
            </a:r>
            <a:endParaRPr b="0">
              <a:latin typeface="+mn-lt"/>
              <a:ea typeface="+mn-ea"/>
              <a:cs typeface="+mn-cs"/>
              <a:sym typeface="Helvetica Light"/>
            </a:endParaRPr>
          </a:p>
          <a:p>
            <a:pPr algn="l">
              <a:lnSpc>
                <a:spcPct val="150000"/>
              </a:lnSpc>
              <a:defRPr>
                <a:solidFill>
                  <a:srgbClr val="FFFFFF"/>
                </a:solidFill>
              </a:defRPr>
            </a:pPr>
            <a:r>
              <a:t>（2）	最短寻道时间优先 (Shortest Seek Time First, SSTF)</a:t>
            </a:r>
          </a:p>
          <a:p>
            <a:pPr algn="l">
              <a:lnSpc>
                <a:spcPct val="150000"/>
              </a:lnSpc>
              <a:defRPr>
                <a:solidFill>
                  <a:srgbClr val="FFFFFF"/>
                </a:solidFill>
              </a:defRPr>
            </a:pPr>
            <a:r>
              <a:t>（3）	扫描算法 (SCAN)</a:t>
            </a:r>
          </a:p>
          <a:p>
            <a:pPr algn="l">
              <a:lnSpc>
                <a:spcPct val="150000"/>
              </a:lnSpc>
              <a:defRPr>
                <a:solidFill>
                  <a:srgbClr val="FFFFFF"/>
                </a:solidFill>
              </a:defRPr>
            </a:pPr>
            <a:r>
              <a:t>（4）	循环扫描算法 (CSCAN)</a:t>
            </a:r>
          </a:p>
          <a:p>
            <a:pPr algn="l">
              <a:lnSpc>
                <a:spcPct val="150000"/>
              </a:lnSpc>
              <a:defRPr>
                <a:solidFill>
                  <a:srgbClr val="FFFFFF"/>
                </a:solidFill>
              </a:defRPr>
            </a:pPr>
            <a:r>
              <a:t>（5）	NStepSCAN和FSCAN调度算法</a:t>
            </a:r>
          </a:p>
        </p:txBody>
      </p:sp>
      <p:sp>
        <p:nvSpPr>
          <p:cNvPr id="537" name="在扫描算法的基础上，规定磁头是单向移动的。将最小磁道号紧接着最大磁道号构成循环，进行循环扫描。"/>
          <p:cNvSpPr/>
          <p:nvPr/>
        </p:nvSpPr>
        <p:spPr>
          <a:xfrm>
            <a:off x="1141840" y="4396807"/>
            <a:ext cx="20822316"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r>
              <a:t>在扫描算法的基础上，规定磁头是单向移动的。将最小磁道号紧接着最大磁道号构成循环，进行循环扫描。</a:t>
            </a:r>
          </a:p>
        </p:txBody>
      </p:sp>
      <p:sp>
        <p:nvSpPr>
          <p:cNvPr id="11" name="6.6.2.3 扫描（SCAN）算法"/>
          <p:cNvSpPr/>
          <p:nvPr/>
        </p:nvSpPr>
        <p:spPr>
          <a:xfrm>
            <a:off x="97417" y="105864"/>
            <a:ext cx="333424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800">
                <a:solidFill>
                  <a:schemeClr val="bg2"/>
                </a:solidFill>
                <a:latin typeface="SimSun" charset="-122"/>
                <a:ea typeface="SimSun" charset="-122"/>
                <a:cs typeface="SimSun" charset="-122"/>
              </a:rPr>
              <a:t>6.6.2.4</a:t>
            </a:r>
            <a:r>
              <a:rPr lang="zh-CN" altLang="en-US" sz="1800" dirty="0">
                <a:solidFill>
                  <a:schemeClr val="bg2"/>
                </a:solidFill>
                <a:latin typeface="SimSun" charset="-122"/>
                <a:ea typeface="SimSun" charset="-122"/>
                <a:cs typeface="SimSun" charset="-122"/>
              </a:rPr>
              <a:t>循环扫描（</a:t>
            </a:r>
            <a:r>
              <a:rPr lang="en-US" altLang="zh-CN" sz="1800" dirty="0">
                <a:solidFill>
                  <a:schemeClr val="bg2"/>
                </a:solidFill>
                <a:latin typeface="SimSun" charset="-122"/>
                <a:ea typeface="SimSun" charset="-122"/>
                <a:cs typeface="SimSun" charset="-122"/>
              </a:rPr>
              <a:t>CSCAN</a:t>
            </a:r>
            <a:r>
              <a:rPr lang="zh-CN" altLang="en-US" sz="1800" dirty="0">
                <a:solidFill>
                  <a:schemeClr val="bg2"/>
                </a:solidFill>
                <a:latin typeface="SimSun" charset="-122"/>
                <a:ea typeface="SimSun" charset="-122"/>
                <a:cs typeface="SimSun" charset="-122"/>
              </a:rPr>
              <a:t>）算法</a:t>
            </a:r>
            <a:endParaRPr sz="1800" dirty="0">
              <a:solidFill>
                <a:schemeClr val="bg2"/>
              </a:solidFill>
              <a:latin typeface="SimSun" charset="-122"/>
              <a:ea typeface="SimSun" charset="-122"/>
              <a:cs typeface="SimSun" charset="-122"/>
            </a:endParaRPr>
          </a:p>
        </p:txBody>
      </p:sp>
      <p:sp>
        <p:nvSpPr>
          <p:cNvPr id="12" name="磁盘调度"/>
          <p:cNvSpPr/>
          <p:nvPr/>
        </p:nvSpPr>
        <p:spPr>
          <a:xfrm>
            <a:off x="626682" y="778965"/>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4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43"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44"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546" name="（1） 先来先服务 (First Come First Served, FCFS)…"/>
          <p:cNvSpPr/>
          <p:nvPr/>
        </p:nvSpPr>
        <p:spPr>
          <a:xfrm>
            <a:off x="626682" y="3976482"/>
            <a:ext cx="1631378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pPr>
            <a:r>
              <a:t>（1）	先来先服务 (First Come First Served, FCFS)</a:t>
            </a:r>
          </a:p>
          <a:p>
            <a:pPr algn="l">
              <a:lnSpc>
                <a:spcPct val="150000"/>
              </a:lnSpc>
            </a:pPr>
            <a:r>
              <a:t>（2）	最短寻道时间优先 (Shortest Seek Time First, SSTF)</a:t>
            </a:r>
          </a:p>
          <a:p>
            <a:pPr algn="l">
              <a:lnSpc>
                <a:spcPct val="150000"/>
              </a:lnSpc>
            </a:pPr>
            <a:r>
              <a:t>（3）	扫描算法 (SCAN)</a:t>
            </a:r>
          </a:p>
          <a:p>
            <a:pPr algn="l">
              <a:lnSpc>
                <a:spcPct val="150000"/>
              </a:lnSpc>
            </a:pPr>
            <a:r>
              <a:t>（4）	循环扫描算法 (CSCAN)</a:t>
            </a:r>
          </a:p>
          <a:p>
            <a:pPr algn="l">
              <a:lnSpc>
                <a:spcPct val="150000"/>
              </a:lnSpc>
            </a:pPr>
            <a:r>
              <a:t>（5）	NStepSCAN和FSCAN调度算法</a:t>
            </a:r>
          </a:p>
        </p:txBody>
      </p:sp>
      <p:sp>
        <p:nvSpPr>
          <p:cNvPr id="549" name="圆角矩形"/>
          <p:cNvSpPr/>
          <p:nvPr/>
        </p:nvSpPr>
        <p:spPr>
          <a:xfrm>
            <a:off x="922461" y="5185466"/>
            <a:ext cx="16172013" cy="3906632"/>
          </a:xfrm>
          <a:prstGeom prst="roundRect">
            <a:avLst>
              <a:gd name="adj" fmla="val 4876"/>
            </a:avLst>
          </a:prstGeom>
          <a:ln w="254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50" name="箭头"/>
          <p:cNvSpPr/>
          <p:nvPr/>
        </p:nvSpPr>
        <p:spPr>
          <a:xfrm>
            <a:off x="17762509" y="6503782"/>
            <a:ext cx="1270001" cy="1270001"/>
          </a:xfrm>
          <a:prstGeom prst="rightArrow">
            <a:avLst>
              <a:gd name="adj1" fmla="val 32000"/>
              <a:gd name="adj2" fmla="val 6400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51" name="磁臂粘着"/>
          <p:cNvSpPr/>
          <p:nvPr/>
        </p:nvSpPr>
        <p:spPr>
          <a:xfrm>
            <a:off x="19337980" y="6643482"/>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磁臂粘着</a:t>
            </a:r>
          </a:p>
        </p:txBody>
      </p:sp>
      <p:sp>
        <p:nvSpPr>
          <p:cNvPr id="13" name="6.6.2.3 扫描（SCAN）算法"/>
          <p:cNvSpPr/>
          <p:nvPr/>
        </p:nvSpPr>
        <p:spPr>
          <a:xfrm>
            <a:off x="97417" y="105864"/>
            <a:ext cx="333424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800">
                <a:solidFill>
                  <a:schemeClr val="bg2"/>
                </a:solidFill>
                <a:latin typeface="SimSun" charset="-122"/>
                <a:ea typeface="SimSun" charset="-122"/>
                <a:cs typeface="SimSun" charset="-122"/>
              </a:rPr>
              <a:t>6.6.2.4</a:t>
            </a:r>
            <a:r>
              <a:rPr lang="zh-CN" altLang="en-US" sz="1800" dirty="0">
                <a:solidFill>
                  <a:schemeClr val="bg2"/>
                </a:solidFill>
                <a:latin typeface="SimSun" charset="-122"/>
                <a:ea typeface="SimSun" charset="-122"/>
                <a:cs typeface="SimSun" charset="-122"/>
              </a:rPr>
              <a:t>循环扫描（</a:t>
            </a:r>
            <a:r>
              <a:rPr lang="en-US" altLang="zh-CN" sz="1800" dirty="0">
                <a:solidFill>
                  <a:schemeClr val="bg2"/>
                </a:solidFill>
                <a:latin typeface="SimSun" charset="-122"/>
                <a:ea typeface="SimSun" charset="-122"/>
                <a:cs typeface="SimSun" charset="-122"/>
              </a:rPr>
              <a:t>CSCAN</a:t>
            </a:r>
            <a:r>
              <a:rPr lang="zh-CN" altLang="en-US" sz="1800" dirty="0">
                <a:solidFill>
                  <a:schemeClr val="bg2"/>
                </a:solidFill>
                <a:latin typeface="SimSun" charset="-122"/>
                <a:ea typeface="SimSun" charset="-122"/>
                <a:cs typeface="SimSun" charset="-122"/>
              </a:rPr>
              <a:t>）算法</a:t>
            </a:r>
            <a:endParaRPr sz="1800" dirty="0">
              <a:solidFill>
                <a:schemeClr val="bg2"/>
              </a:solidFill>
              <a:latin typeface="SimSun" charset="-122"/>
              <a:ea typeface="SimSun" charset="-122"/>
              <a:cs typeface="SimSun" charset="-122"/>
            </a:endParaRPr>
          </a:p>
        </p:txBody>
      </p:sp>
      <p:sp>
        <p:nvSpPr>
          <p:cNvPr id="14" name="磁盘调度"/>
          <p:cNvSpPr/>
          <p:nvPr/>
        </p:nvSpPr>
        <p:spPr>
          <a:xfrm>
            <a:off x="728760" y="827973"/>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5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5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58"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562" name="（5） NStepSCAN和FSCAN调度算法…"/>
          <p:cNvSpPr/>
          <p:nvPr/>
        </p:nvSpPr>
        <p:spPr>
          <a:xfrm>
            <a:off x="626682" y="2880031"/>
            <a:ext cx="1631378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b="1">
                <a:latin typeface="Helvetica"/>
                <a:ea typeface="Helvetica"/>
                <a:cs typeface="Helvetica"/>
                <a:sym typeface="Helvetica"/>
              </a:defRPr>
            </a:pPr>
            <a:r>
              <a:t>（5）	NStepSCAN和FSCAN调度算法</a:t>
            </a:r>
            <a:endParaRPr b="0">
              <a:latin typeface="+mn-lt"/>
              <a:ea typeface="+mn-ea"/>
              <a:cs typeface="+mn-cs"/>
              <a:sym typeface="Helvetica Light"/>
            </a:endParaRPr>
          </a:p>
          <a:p>
            <a:pPr algn="l">
              <a:lnSpc>
                <a:spcPct val="150000"/>
              </a:lnSpc>
              <a:defRPr>
                <a:solidFill>
                  <a:srgbClr val="FFFFFF"/>
                </a:solidFill>
              </a:defRPr>
            </a:pPr>
            <a:r>
              <a:t>（2）	最短寻道时间优先 (Shortest Seek Time First, SSTF)</a:t>
            </a:r>
          </a:p>
          <a:p>
            <a:pPr algn="l">
              <a:lnSpc>
                <a:spcPct val="150000"/>
              </a:lnSpc>
              <a:defRPr>
                <a:solidFill>
                  <a:srgbClr val="FFFFFF"/>
                </a:solidFill>
              </a:defRPr>
            </a:pPr>
            <a:r>
              <a:t>（3）	扫描算法 (SCAN)</a:t>
            </a:r>
          </a:p>
          <a:p>
            <a:pPr algn="l">
              <a:lnSpc>
                <a:spcPct val="150000"/>
              </a:lnSpc>
              <a:defRPr>
                <a:solidFill>
                  <a:srgbClr val="FFFFFF"/>
                </a:solidFill>
              </a:defRPr>
            </a:pPr>
            <a:r>
              <a:t>（4）	循环扫描算法 (CSCAN)</a:t>
            </a:r>
          </a:p>
          <a:p>
            <a:pPr algn="l">
              <a:lnSpc>
                <a:spcPct val="150000"/>
              </a:lnSpc>
              <a:defRPr>
                <a:solidFill>
                  <a:srgbClr val="FFFFFF"/>
                </a:solidFill>
              </a:defRPr>
            </a:pPr>
            <a:r>
              <a:t>（5）	NStepSCAN和FSCAN调度算法</a:t>
            </a:r>
          </a:p>
        </p:txBody>
      </p:sp>
      <p:sp>
        <p:nvSpPr>
          <p:cNvPr id="563" name="NStepSCAN"/>
          <p:cNvSpPr/>
          <p:nvPr/>
        </p:nvSpPr>
        <p:spPr>
          <a:xfrm>
            <a:off x="1299386" y="5610531"/>
            <a:ext cx="3748188" cy="863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NStepSCAN</a:t>
            </a:r>
          </a:p>
        </p:txBody>
      </p:sp>
      <p:sp>
        <p:nvSpPr>
          <p:cNvPr id="564" name="将磁盘请求队列分成若干个长度为N的子队列…"/>
          <p:cNvSpPr/>
          <p:nvPr/>
        </p:nvSpPr>
        <p:spPr>
          <a:xfrm>
            <a:off x="5761856" y="4283381"/>
            <a:ext cx="17250996" cy="3517901"/>
          </a:xfrm>
          <a:prstGeom prst="rect">
            <a:avLst/>
          </a:prstGeom>
          <a:solidFill>
            <a:srgbClr val="EBEBEB"/>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将磁盘请求队列分成</a:t>
            </a:r>
            <a:r>
              <a:rPr>
                <a:solidFill>
                  <a:schemeClr val="accent5"/>
                </a:solidFill>
              </a:rPr>
              <a:t>若干个长度为N的子队列</a:t>
            </a:r>
          </a:p>
          <a:p>
            <a:pPr>
              <a:defRPr sz="4800"/>
            </a:pPr>
            <a:r>
              <a:t>磁盘调度将按</a:t>
            </a:r>
            <a:r>
              <a:rPr>
                <a:solidFill>
                  <a:schemeClr val="accent5"/>
                </a:solidFill>
              </a:rPr>
              <a:t>FCFS算法</a:t>
            </a:r>
            <a:r>
              <a:t>依次处理这些子队列</a:t>
            </a:r>
          </a:p>
          <a:p>
            <a:pPr>
              <a:defRPr sz="4800"/>
            </a:pPr>
            <a:r>
              <a:t>每处理一个队列时又是按照</a:t>
            </a:r>
            <a:r>
              <a:rPr>
                <a:solidFill>
                  <a:schemeClr val="accent5"/>
                </a:solidFill>
              </a:rPr>
              <a:t>SCAN算法</a:t>
            </a:r>
          </a:p>
          <a:p>
            <a:pPr>
              <a:defRPr sz="4800"/>
            </a:pPr>
            <a:r>
              <a:t>对一个队列处理后，再处理其他队列</a:t>
            </a:r>
          </a:p>
        </p:txBody>
      </p:sp>
      <p:sp>
        <p:nvSpPr>
          <p:cNvPr id="565" name="NStepSCAN算法的简化，将磁盘请求队列分成两个子队列…"/>
          <p:cNvSpPr/>
          <p:nvPr/>
        </p:nvSpPr>
        <p:spPr>
          <a:xfrm>
            <a:off x="5761856" y="8234090"/>
            <a:ext cx="17250996" cy="4368801"/>
          </a:xfrm>
          <a:prstGeom prst="rect">
            <a:avLst/>
          </a:prstGeom>
          <a:solidFill>
            <a:srgbClr val="EBEBEB"/>
          </a:solidFill>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NStepSCAN算法的简化，将磁盘请求队列分成</a:t>
            </a:r>
            <a:r>
              <a:rPr>
                <a:solidFill>
                  <a:schemeClr val="accent5"/>
                </a:solidFill>
              </a:rPr>
              <a:t>两个子队列</a:t>
            </a:r>
          </a:p>
          <a:p>
            <a:pPr>
              <a:defRPr sz="4800"/>
            </a:pPr>
            <a:r>
              <a:t>一个是由当前所有请求磁盘访问的进程形成的队列</a:t>
            </a:r>
          </a:p>
          <a:p>
            <a:pPr>
              <a:defRPr sz="4800"/>
            </a:pPr>
            <a:r>
              <a:t>由磁盘调度按</a:t>
            </a:r>
            <a:r>
              <a:rPr>
                <a:solidFill>
                  <a:schemeClr val="accent5"/>
                </a:solidFill>
              </a:rPr>
              <a:t>SCAN算法</a:t>
            </a:r>
            <a:r>
              <a:t>进行处理</a:t>
            </a:r>
          </a:p>
          <a:p>
            <a:pPr>
              <a:defRPr sz="4800"/>
            </a:pPr>
            <a:r>
              <a:t>将新出现的所有请求磁盘访问的进程</a:t>
            </a:r>
          </a:p>
          <a:p>
            <a:pPr>
              <a:defRPr sz="4800"/>
            </a:pPr>
            <a:r>
              <a:t>放入另一个等待处理的请求队列</a:t>
            </a:r>
          </a:p>
        </p:txBody>
      </p:sp>
      <p:sp>
        <p:nvSpPr>
          <p:cNvPr id="566" name="FSCAN"/>
          <p:cNvSpPr/>
          <p:nvPr/>
        </p:nvSpPr>
        <p:spPr>
          <a:xfrm>
            <a:off x="1299386" y="9986690"/>
            <a:ext cx="2420495" cy="863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50000"/>
              </a:lnSpc>
              <a:defRPr b="1">
                <a:latin typeface="Helvetica"/>
                <a:ea typeface="Helvetica"/>
                <a:cs typeface="Helvetica"/>
                <a:sym typeface="Helvetica"/>
              </a:defRPr>
            </a:lvl1pPr>
          </a:lstStyle>
          <a:p>
            <a:r>
              <a:t>FSCAN</a:t>
            </a:r>
          </a:p>
        </p:txBody>
      </p:sp>
      <p:sp>
        <p:nvSpPr>
          <p:cNvPr id="13" name="磁盘调度"/>
          <p:cNvSpPr/>
          <p:nvPr/>
        </p:nvSpPr>
        <p:spPr>
          <a:xfrm>
            <a:off x="728760" y="827973"/>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2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27"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28"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29" name="独占设备的分配程序"/>
          <p:cNvSpPr/>
          <p:nvPr/>
        </p:nvSpPr>
        <p:spPr>
          <a:xfrm>
            <a:off x="525184" y="560425"/>
            <a:ext cx="627491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独占设备的分配程序</a:t>
            </a:r>
          </a:p>
        </p:txBody>
      </p:sp>
      <p:sp>
        <p:nvSpPr>
          <p:cNvPr id="1730" name="（1）分配设备"/>
          <p:cNvSpPr/>
          <p:nvPr/>
        </p:nvSpPr>
        <p:spPr>
          <a:xfrm>
            <a:off x="1790772" y="5061675"/>
            <a:ext cx="42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（1）分配设备</a:t>
            </a:r>
          </a:p>
        </p:txBody>
      </p:sp>
      <p:sp>
        <p:nvSpPr>
          <p:cNvPr id="1731" name="（2）分配控制器"/>
          <p:cNvSpPr/>
          <p:nvPr/>
        </p:nvSpPr>
        <p:spPr>
          <a:xfrm>
            <a:off x="1790772" y="6257455"/>
            <a:ext cx="4912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（2）分配控制器</a:t>
            </a:r>
          </a:p>
        </p:txBody>
      </p:sp>
      <p:sp>
        <p:nvSpPr>
          <p:cNvPr id="1732" name="（3）分配通道"/>
          <p:cNvSpPr/>
          <p:nvPr/>
        </p:nvSpPr>
        <p:spPr>
          <a:xfrm>
            <a:off x="1790772" y="7453234"/>
            <a:ext cx="427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lstStyle>
          <a:p>
            <a:r>
              <a:t>（3）分配通道</a:t>
            </a:r>
          </a:p>
        </p:txBody>
      </p:sp>
      <p:sp>
        <p:nvSpPr>
          <p:cNvPr id="1733" name="6.4.4 四、独占设备的分配程序"/>
          <p:cNvSpPr/>
          <p:nvPr/>
        </p:nvSpPr>
        <p:spPr>
          <a:xfrm>
            <a:off x="33917" y="86814"/>
            <a:ext cx="627095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t>6.4.4 四、独占设备的分配程序</a:t>
            </a:r>
          </a:p>
        </p:txBody>
      </p:sp>
      <p:pic>
        <p:nvPicPr>
          <p:cNvPr id="1734" name="屏幕快照 2019-03-06 下午5.30.02.png" descr="屏幕快照 2019-03-06 下午5.30.02.png"/>
          <p:cNvPicPr>
            <a:picLocks noChangeAspect="1"/>
          </p:cNvPicPr>
          <p:nvPr/>
        </p:nvPicPr>
        <p:blipFill>
          <a:blip r:embed="rId4">
            <a:extLst/>
          </a:blip>
          <a:stretch>
            <a:fillRect/>
          </a:stretch>
        </p:blipFill>
        <p:spPr>
          <a:xfrm>
            <a:off x="21027490" y="695743"/>
            <a:ext cx="2815791" cy="1376139"/>
          </a:xfrm>
          <a:prstGeom prst="rect">
            <a:avLst/>
          </a:prstGeom>
          <a:ln w="12700">
            <a:miter lim="400000"/>
          </a:ln>
        </p:spPr>
      </p:pic>
      <p:sp>
        <p:nvSpPr>
          <p:cNvPr id="1735" name="对于具有I/O通道的系统，在进程提出I/O请求后，系统的设备分配程序可按下列步骤进行设备分配。"/>
          <p:cNvSpPr/>
          <p:nvPr/>
        </p:nvSpPr>
        <p:spPr>
          <a:xfrm>
            <a:off x="933427" y="2357281"/>
            <a:ext cx="19296415"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500"/>
            </a:lvl1pPr>
          </a:lstStyle>
          <a:p>
            <a:r>
              <a:t>对于具有I/O通道的系统，在进程提出I/O请求后，系统的设备分配程序可按下列步骤进行设备分配。</a:t>
            </a:r>
          </a:p>
        </p:txBody>
      </p:sp>
    </p:spTree>
    <p:extLst>
      <p:ext uri="{BB962C8B-B14F-4D97-AF65-F5344CB8AC3E}">
        <p14:creationId xmlns:p14="http://schemas.microsoft.com/office/powerpoint/2010/main" val="1521133229"/>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7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7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573"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575" name="（1） 先来先服务 (First Come First Served, FCFS)…"/>
          <p:cNvSpPr/>
          <p:nvPr/>
        </p:nvSpPr>
        <p:spPr>
          <a:xfrm>
            <a:off x="626682" y="3976482"/>
            <a:ext cx="1631378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pPr>
            <a:r>
              <a:t>（1）	先来先服务 (First Come First Served, FCFS)</a:t>
            </a:r>
          </a:p>
          <a:p>
            <a:pPr algn="l">
              <a:lnSpc>
                <a:spcPct val="150000"/>
              </a:lnSpc>
            </a:pPr>
            <a:r>
              <a:t>（2）	最短寻道时间优先 (Shortest Seek Time First, SSTF)</a:t>
            </a:r>
          </a:p>
          <a:p>
            <a:pPr algn="l">
              <a:lnSpc>
                <a:spcPct val="150000"/>
              </a:lnSpc>
            </a:pPr>
            <a:r>
              <a:t>（3）	扫描算法 (SCAN)</a:t>
            </a:r>
          </a:p>
          <a:p>
            <a:pPr algn="l">
              <a:lnSpc>
                <a:spcPct val="150000"/>
              </a:lnSpc>
            </a:pPr>
            <a:r>
              <a:t>（4）	循环扫描算法 (CSCAN)</a:t>
            </a:r>
          </a:p>
          <a:p>
            <a:pPr algn="l">
              <a:lnSpc>
                <a:spcPct val="150000"/>
              </a:lnSpc>
            </a:pPr>
            <a:r>
              <a:t>（5）	NStepSCAN和FSCAN调度算法</a:t>
            </a:r>
          </a:p>
        </p:txBody>
      </p:sp>
      <p:sp>
        <p:nvSpPr>
          <p:cNvPr id="9" name="磁盘调度"/>
          <p:cNvSpPr/>
          <p:nvPr/>
        </p:nvSpPr>
        <p:spPr>
          <a:xfrm>
            <a:off x="728760" y="827973"/>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先来先服务FCFS+最短寻道时间优先SSTF…"/>
          <p:cNvSpPr/>
          <p:nvPr/>
        </p:nvSpPr>
        <p:spPr>
          <a:xfrm>
            <a:off x="4401740" y="5444655"/>
            <a:ext cx="15580520"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20000"/>
              </a:lnSpc>
              <a:defRPr sz="6400" b="1">
                <a:latin typeface="Helvetica"/>
                <a:ea typeface="Helvetica"/>
                <a:cs typeface="Helvetica"/>
                <a:sym typeface="Helvetica"/>
              </a:defRPr>
            </a:pPr>
            <a:r>
              <a:t>先来先服务FCFS+最短寻道时间优先SSTF</a:t>
            </a:r>
          </a:p>
          <a:p>
            <a:pPr>
              <a:lnSpc>
                <a:spcPct val="120000"/>
              </a:lnSpc>
              <a:defRPr sz="6400" b="1">
                <a:latin typeface="Helvetica"/>
                <a:ea typeface="Helvetica"/>
                <a:cs typeface="Helvetica"/>
                <a:sym typeface="Helvetica"/>
              </a:defRPr>
            </a:pPr>
            <a:r>
              <a:t>例题</a:t>
            </a:r>
          </a:p>
        </p:txBody>
      </p:sp>
      <p:sp>
        <p:nvSpPr>
          <p:cNvPr id="2" name="矩形 1"/>
          <p:cNvSpPr/>
          <p:nvPr/>
        </p:nvSpPr>
        <p:spPr>
          <a:xfrm>
            <a:off x="141654" y="205078"/>
            <a:ext cx="2064668" cy="379591"/>
          </a:xfrm>
          <a:prstGeom prst="rect">
            <a:avLst/>
          </a:prstGeom>
          <a:ln w="12700">
            <a:miter lim="400000"/>
          </a:ln>
        </p:spPr>
        <p:txBody>
          <a:bodyPr wrap="none" lIns="50800" tIns="50800" rIns="50800" bIns="50800" anchor="ctr">
            <a:spAutoFit/>
          </a:bodyPr>
          <a:lstStyle/>
          <a:p>
            <a:pPr algn="l" defTabSz="821531"/>
            <a:r>
              <a:rPr lang="en-US" altLang="zh-CN" sz="1800" dirty="0">
                <a:solidFill>
                  <a:schemeClr val="bg2"/>
                </a:solidFill>
                <a:latin typeface="SimSun" charset="-122"/>
                <a:ea typeface="SimSun" charset="-122"/>
                <a:cs typeface="SimSun" charset="-122"/>
              </a:rPr>
              <a:t>6.6.2</a:t>
            </a:r>
            <a:r>
              <a:rPr lang="zh-CN" altLang="en-US" sz="18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32919543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假设磁盘有1000个磁道，若磁盘请求是一些随机请求，它们按照到达的次序分别处于…"/>
          <p:cNvSpPr/>
          <p:nvPr/>
        </p:nvSpPr>
        <p:spPr>
          <a:xfrm>
            <a:off x="910761" y="1620867"/>
            <a:ext cx="20276127" cy="2352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假设磁盘有1000个磁道，若磁盘请求是一些随机请求，它们按照到达的次序分别处于</a:t>
            </a:r>
          </a:p>
          <a:p>
            <a:pPr algn="just" defTabSz="821531">
              <a:defRPr sz="4200">
                <a:latin typeface="Lantinghei SC Extralight"/>
                <a:ea typeface="Lantinghei SC Extralight"/>
                <a:cs typeface="Lantinghei SC Extralight"/>
                <a:sym typeface="Lantinghei SC Extralight"/>
              </a:defRPr>
            </a:pPr>
            <a:r>
              <a:t>811、 348、153、968、407、580、233、679、801、121磁道。当前磁头在656号磁道上，并且读写磁头正在向磁道号增加的方向移动。要求：</a:t>
            </a:r>
          </a:p>
        </p:txBody>
      </p:sp>
      <p:sp>
        <p:nvSpPr>
          <p:cNvPr id="584" name="1.给出用FCFS算法进行磁盘调度时满足请求的次序，并计算出它们的平均寻道长度。"/>
          <p:cNvSpPr/>
          <p:nvPr/>
        </p:nvSpPr>
        <p:spPr>
          <a:xfrm>
            <a:off x="935407" y="4180545"/>
            <a:ext cx="20297677"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1.给出用</a:t>
            </a:r>
            <a:r>
              <a:rPr>
                <a:latin typeface="Lantinghei SC Demibold"/>
                <a:ea typeface="Lantinghei SC Demibold"/>
                <a:cs typeface="Lantinghei SC Demibold"/>
                <a:sym typeface="Lantinghei SC Demibold"/>
              </a:rPr>
              <a:t>FCFS</a:t>
            </a:r>
            <a:r>
              <a:t>算法进行磁盘调度时满足请求的次序，并计算出它们的平均寻道长度。</a:t>
            </a:r>
          </a:p>
        </p:txBody>
      </p:sp>
      <p:sp>
        <p:nvSpPr>
          <p:cNvPr id="585" name="2.给出用SSTF算法进行磁盘调度时满足请求的次序，并计算出它们的平均寻道长度。"/>
          <p:cNvSpPr/>
          <p:nvPr/>
        </p:nvSpPr>
        <p:spPr>
          <a:xfrm>
            <a:off x="913530" y="5267023"/>
            <a:ext cx="20341432"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2.给出用</a:t>
            </a:r>
            <a:r>
              <a:rPr>
                <a:latin typeface="Lantinghei SC Demibold"/>
                <a:ea typeface="Lantinghei SC Demibold"/>
                <a:cs typeface="Lantinghei SC Demibold"/>
                <a:sym typeface="Lantinghei SC Demibold"/>
              </a:rPr>
              <a:t>SSTF</a:t>
            </a:r>
            <a:r>
              <a:t>算法进行磁盘调度时满足请求的次序，并计算出它们的平均寻道长度。</a:t>
            </a:r>
          </a:p>
        </p:txBody>
      </p:sp>
      <p:sp>
        <p:nvSpPr>
          <p:cNvPr id="5" name="矩形 4"/>
          <p:cNvSpPr/>
          <p:nvPr/>
        </p:nvSpPr>
        <p:spPr>
          <a:xfrm>
            <a:off x="141654" y="205078"/>
            <a:ext cx="2064668" cy="379591"/>
          </a:xfrm>
          <a:prstGeom prst="rect">
            <a:avLst/>
          </a:prstGeom>
          <a:ln w="12700">
            <a:miter lim="400000"/>
          </a:ln>
        </p:spPr>
        <p:txBody>
          <a:bodyPr wrap="none" lIns="50800" tIns="50800" rIns="50800" bIns="50800" anchor="ctr">
            <a:spAutoFit/>
          </a:bodyPr>
          <a:lstStyle/>
          <a:p>
            <a:pPr algn="l" defTabSz="821531"/>
            <a:r>
              <a:rPr lang="en-US" altLang="zh-CN" sz="1800" dirty="0">
                <a:solidFill>
                  <a:schemeClr val="bg2"/>
                </a:solidFill>
                <a:latin typeface="SimSun" charset="-122"/>
                <a:ea typeface="SimSun" charset="-122"/>
                <a:cs typeface="SimSun" charset="-122"/>
              </a:rPr>
              <a:t>6.6.2</a:t>
            </a:r>
            <a:r>
              <a:rPr lang="zh-CN" altLang="en-US" sz="18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86981818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假设磁盘有1000个磁道，若磁盘请求是一些随机请求，它们按照到达的次序分别处于…"/>
          <p:cNvSpPr/>
          <p:nvPr/>
        </p:nvSpPr>
        <p:spPr>
          <a:xfrm>
            <a:off x="910761" y="1620867"/>
            <a:ext cx="20276127" cy="2352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假设磁盘有1000个磁道，若磁盘请求是一些随机请求，它们按照到达的次序分别处于</a:t>
            </a:r>
          </a:p>
          <a:p>
            <a:pPr algn="just" defTabSz="821531">
              <a:defRPr sz="4200">
                <a:latin typeface="Lantinghei SC Extralight"/>
                <a:ea typeface="Lantinghei SC Extralight"/>
                <a:cs typeface="Lantinghei SC Extralight"/>
                <a:sym typeface="Lantinghei SC Extralight"/>
              </a:defRPr>
            </a:pPr>
            <a:r>
              <a:t>811、 348、153、968、407、580、233、679、801、121磁道。当前磁头在656号磁道上，并且读写磁头正在向磁道号增加的方向移动。要求：</a:t>
            </a:r>
          </a:p>
        </p:txBody>
      </p:sp>
      <p:sp>
        <p:nvSpPr>
          <p:cNvPr id="588" name="1.给出用FCFS算法进行磁盘调度时满足请求的次序，并计算出它们的平均寻道长度。"/>
          <p:cNvSpPr/>
          <p:nvPr/>
        </p:nvSpPr>
        <p:spPr>
          <a:xfrm>
            <a:off x="935407" y="4180545"/>
            <a:ext cx="20297677"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1.给出用</a:t>
            </a:r>
            <a:r>
              <a:rPr>
                <a:latin typeface="Lantinghei SC Demibold"/>
                <a:ea typeface="Lantinghei SC Demibold"/>
                <a:cs typeface="Lantinghei SC Demibold"/>
                <a:sym typeface="Lantinghei SC Demibold"/>
              </a:rPr>
              <a:t>FCFS</a:t>
            </a:r>
            <a:r>
              <a:t>算法进行磁盘调度时满足请求的次序，并计算出它们的平均寻道长度。</a:t>
            </a:r>
          </a:p>
        </p:txBody>
      </p:sp>
      <p:sp>
        <p:nvSpPr>
          <p:cNvPr id="4" name="矩形 3"/>
          <p:cNvSpPr/>
          <p:nvPr/>
        </p:nvSpPr>
        <p:spPr>
          <a:xfrm>
            <a:off x="141654" y="258938"/>
            <a:ext cx="1301638" cy="271869"/>
          </a:xfrm>
          <a:prstGeom prst="rect">
            <a:avLst/>
          </a:prstGeom>
          <a:ln w="12700">
            <a:miter lim="400000"/>
          </a:ln>
        </p:spPr>
        <p:txBody>
          <a:bodyPr wrap="none" lIns="50800" tIns="50800" rIns="50800" bIns="50800" anchor="ctr">
            <a:spAutoFit/>
          </a:bodyPr>
          <a:lstStyle/>
          <a:p>
            <a:pPr algn="l" defTabSz="821531"/>
            <a:r>
              <a:rPr lang="en-US" altLang="zh-CN" sz="1100" dirty="0">
                <a:solidFill>
                  <a:schemeClr val="bg2"/>
                </a:solidFill>
                <a:latin typeface="SimSun" charset="-122"/>
                <a:ea typeface="SimSun" charset="-122"/>
                <a:cs typeface="SimSun" charset="-122"/>
              </a:rPr>
              <a:t>6.6.2</a:t>
            </a:r>
            <a:r>
              <a:rPr lang="zh-CN" altLang="en-US" sz="11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111296613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假设磁盘有1000个磁道，若磁盘请求是一些随机请求，它们按照到达的次序分别处于811、 348、153、968、407、580、233、679、801、121磁道。当前磁头在656号磁道上，并且读写磁头正在向磁道号增加的方向移动。要求："/>
          <p:cNvSpPr/>
          <p:nvPr/>
        </p:nvSpPr>
        <p:spPr>
          <a:xfrm>
            <a:off x="385683" y="380419"/>
            <a:ext cx="22659089" cy="220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lnSpc>
                <a:spcPct val="90000"/>
              </a:lnSpc>
              <a:defRPr sz="4200">
                <a:latin typeface="Lantinghei SC Extralight"/>
                <a:ea typeface="Lantinghei SC Extralight"/>
                <a:cs typeface="Lantinghei SC Extralight"/>
                <a:sym typeface="Lantinghei SC Extralight"/>
              </a:defRPr>
            </a:lvl1pPr>
          </a:lstStyle>
          <a:p>
            <a:r>
              <a:t>假设磁盘有1000个磁道，若磁盘请求是一些随机请求，它们按照到达的次序分别处于811、 348、153、968、407、580、233、679、801、121磁道。当前磁头在656号磁道上，并且读写磁头正在向磁道号增加的方向移动。要求：</a:t>
            </a:r>
          </a:p>
        </p:txBody>
      </p:sp>
      <p:sp>
        <p:nvSpPr>
          <p:cNvPr id="591" name="1.给出用FCFS算法进行磁盘调度时满足请求的次序，并计算出它们的平均寻道长度。"/>
          <p:cNvSpPr/>
          <p:nvPr/>
        </p:nvSpPr>
        <p:spPr>
          <a:xfrm>
            <a:off x="437615" y="2532909"/>
            <a:ext cx="20297677"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1.给出用</a:t>
            </a:r>
            <a:r>
              <a:rPr>
                <a:latin typeface="Lantinghei SC Demibold"/>
                <a:ea typeface="Lantinghei SC Demibold"/>
                <a:cs typeface="Lantinghei SC Demibold"/>
                <a:sym typeface="Lantinghei SC Demibold"/>
              </a:rPr>
              <a:t>FCFS</a:t>
            </a:r>
            <a:r>
              <a:t>算法进行磁盘调度时满足请求的次序，并计算出它们的平均寻道长度。</a:t>
            </a:r>
          </a:p>
        </p:txBody>
      </p:sp>
      <p:pic>
        <p:nvPicPr>
          <p:cNvPr id="592" name="1524105898126.png" descr="1524105898126.png"/>
          <p:cNvPicPr>
            <a:picLocks noChangeAspect="1"/>
          </p:cNvPicPr>
          <p:nvPr/>
        </p:nvPicPr>
        <p:blipFill>
          <a:blip r:embed="rId2">
            <a:extLst/>
          </a:blip>
          <a:stretch>
            <a:fillRect/>
          </a:stretch>
        </p:blipFill>
        <p:spPr>
          <a:xfrm>
            <a:off x="725399" y="3456206"/>
            <a:ext cx="11952610" cy="9613547"/>
          </a:xfrm>
          <a:prstGeom prst="rect">
            <a:avLst/>
          </a:prstGeom>
          <a:ln w="12700">
            <a:miter lim="400000"/>
          </a:ln>
        </p:spPr>
      </p:pic>
      <p:sp>
        <p:nvSpPr>
          <p:cNvPr id="593" name="当前656—&gt;811—&gt;348—&gt;153—&gt;968—&gt;407—&gt;580—&gt;233—&gt;679—&gt;801—&gt;121"/>
          <p:cNvSpPr/>
          <p:nvPr/>
        </p:nvSpPr>
        <p:spPr>
          <a:xfrm>
            <a:off x="13347213" y="4097742"/>
            <a:ext cx="10534254" cy="2584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10000"/>
              </a:lnSpc>
              <a:defRPr sz="4800"/>
            </a:pPr>
            <a:r>
              <a:t>当前</a:t>
            </a:r>
            <a:r>
              <a:rPr b="1">
                <a:latin typeface="Helvetica"/>
                <a:ea typeface="Helvetica"/>
                <a:cs typeface="Helvetica"/>
                <a:sym typeface="Helvetica"/>
              </a:rPr>
              <a:t>656</a:t>
            </a:r>
            <a:r>
              <a:t>—&gt;</a:t>
            </a:r>
            <a:r>
              <a:rPr b="1">
                <a:latin typeface="Helvetica"/>
                <a:ea typeface="Helvetica"/>
                <a:cs typeface="Helvetica"/>
                <a:sym typeface="Helvetica"/>
              </a:rPr>
              <a:t>811</a:t>
            </a:r>
            <a:r>
              <a:t>—&gt;</a:t>
            </a:r>
            <a:r>
              <a:rPr b="1">
                <a:latin typeface="Helvetica"/>
                <a:ea typeface="Helvetica"/>
                <a:cs typeface="Helvetica"/>
                <a:sym typeface="Helvetica"/>
              </a:rPr>
              <a:t>348</a:t>
            </a:r>
            <a:r>
              <a:t>—&gt;</a:t>
            </a:r>
            <a:r>
              <a:rPr b="1">
                <a:latin typeface="Helvetica"/>
                <a:ea typeface="Helvetica"/>
                <a:cs typeface="Helvetica"/>
                <a:sym typeface="Helvetica"/>
              </a:rPr>
              <a:t>153</a:t>
            </a:r>
            <a:r>
              <a:t>—&gt;</a:t>
            </a:r>
            <a:r>
              <a:rPr b="1">
                <a:latin typeface="Helvetica"/>
                <a:ea typeface="Helvetica"/>
                <a:cs typeface="Helvetica"/>
                <a:sym typeface="Helvetica"/>
              </a:rPr>
              <a:t>968</a:t>
            </a:r>
            <a:r>
              <a:t>—&gt;</a:t>
            </a:r>
            <a:r>
              <a:rPr b="1">
                <a:latin typeface="Helvetica"/>
                <a:ea typeface="Helvetica"/>
                <a:cs typeface="Helvetica"/>
                <a:sym typeface="Helvetica"/>
              </a:rPr>
              <a:t>407</a:t>
            </a:r>
            <a:r>
              <a:t>—&gt;</a:t>
            </a:r>
            <a:r>
              <a:rPr b="1">
                <a:latin typeface="Helvetica"/>
                <a:ea typeface="Helvetica"/>
                <a:cs typeface="Helvetica"/>
                <a:sym typeface="Helvetica"/>
              </a:rPr>
              <a:t>580</a:t>
            </a:r>
            <a:r>
              <a:t>—&gt;</a:t>
            </a:r>
            <a:r>
              <a:rPr b="1">
                <a:latin typeface="Helvetica"/>
                <a:ea typeface="Helvetica"/>
                <a:cs typeface="Helvetica"/>
                <a:sym typeface="Helvetica"/>
              </a:rPr>
              <a:t>233</a:t>
            </a:r>
            <a:r>
              <a:t>—&gt;</a:t>
            </a:r>
            <a:r>
              <a:rPr b="1">
                <a:latin typeface="Helvetica"/>
                <a:ea typeface="Helvetica"/>
                <a:cs typeface="Helvetica"/>
                <a:sym typeface="Helvetica"/>
              </a:rPr>
              <a:t>679</a:t>
            </a:r>
            <a:r>
              <a:t>—&gt;</a:t>
            </a:r>
            <a:r>
              <a:rPr b="1">
                <a:latin typeface="Helvetica"/>
                <a:ea typeface="Helvetica"/>
                <a:cs typeface="Helvetica"/>
                <a:sym typeface="Helvetica"/>
              </a:rPr>
              <a:t>801</a:t>
            </a:r>
            <a:r>
              <a:t>—&gt;</a:t>
            </a:r>
            <a:r>
              <a:rPr b="1">
                <a:latin typeface="Helvetica"/>
                <a:ea typeface="Helvetica"/>
                <a:cs typeface="Helvetica"/>
                <a:sym typeface="Helvetica"/>
              </a:rPr>
              <a:t>121</a:t>
            </a:r>
          </a:p>
        </p:txBody>
      </p:sp>
      <p:sp>
        <p:nvSpPr>
          <p:cNvPr id="594" name="平均寻道长度：3957/10=395.7"/>
          <p:cNvSpPr/>
          <p:nvPr/>
        </p:nvSpPr>
        <p:spPr>
          <a:xfrm>
            <a:off x="13347213" y="7367568"/>
            <a:ext cx="9374333"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defRPr sz="4800"/>
            </a:lvl1pPr>
          </a:lstStyle>
          <a:p>
            <a:r>
              <a:t>平均寻道长度：3957/10=395.7</a:t>
            </a:r>
          </a:p>
        </p:txBody>
      </p:sp>
      <p:sp>
        <p:nvSpPr>
          <p:cNvPr id="7" name="矩形 6"/>
          <p:cNvSpPr/>
          <p:nvPr/>
        </p:nvSpPr>
        <p:spPr>
          <a:xfrm>
            <a:off x="131144" y="54688"/>
            <a:ext cx="1301638" cy="271869"/>
          </a:xfrm>
          <a:prstGeom prst="rect">
            <a:avLst/>
          </a:prstGeom>
          <a:ln w="12700">
            <a:miter lim="400000"/>
          </a:ln>
        </p:spPr>
        <p:txBody>
          <a:bodyPr wrap="none" lIns="50800" tIns="50800" rIns="50800" bIns="50800" anchor="ctr">
            <a:spAutoFit/>
          </a:bodyPr>
          <a:lstStyle/>
          <a:p>
            <a:pPr algn="l" defTabSz="821531"/>
            <a:r>
              <a:rPr lang="en-US" altLang="zh-CN" sz="1100" dirty="0">
                <a:solidFill>
                  <a:schemeClr val="bg2"/>
                </a:solidFill>
                <a:latin typeface="SimSun" charset="-122"/>
                <a:ea typeface="SimSun" charset="-122"/>
                <a:cs typeface="SimSun" charset="-122"/>
              </a:rPr>
              <a:t>6.6.2</a:t>
            </a:r>
            <a:r>
              <a:rPr lang="zh-CN" altLang="en-US" sz="11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103919834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假设磁盘有1000个磁道，若磁盘请求是一些随机请求，它们按照到达的次序分别处于811、 348、153、968、407、580、233、679、801、121磁道。当前磁头在656号磁道上，并且读写磁头正在向磁道号增加的方向移动。要求："/>
          <p:cNvSpPr/>
          <p:nvPr/>
        </p:nvSpPr>
        <p:spPr>
          <a:xfrm>
            <a:off x="385683" y="380419"/>
            <a:ext cx="22659089" cy="220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lnSpc>
                <a:spcPct val="90000"/>
              </a:lnSpc>
              <a:defRPr sz="4200">
                <a:latin typeface="Lantinghei SC Extralight"/>
                <a:ea typeface="Lantinghei SC Extralight"/>
                <a:cs typeface="Lantinghei SC Extralight"/>
                <a:sym typeface="Lantinghei SC Extralight"/>
              </a:defRPr>
            </a:lvl1pPr>
          </a:lstStyle>
          <a:p>
            <a:r>
              <a:t>假设磁盘有1000个磁道，若磁盘请求是一些随机请求，它们按照到达的次序分别处于811、 348、153、968、407、580、233、679、801、121磁道。当前磁头在656号磁道上，并且读写磁头正在向磁道号增加的方向移动。要求：</a:t>
            </a:r>
          </a:p>
        </p:txBody>
      </p:sp>
      <p:sp>
        <p:nvSpPr>
          <p:cNvPr id="597" name="2.给出用SSTF算法进行磁盘调度时满足请求的次序，并计算出它们的平均寻道长度。"/>
          <p:cNvSpPr/>
          <p:nvPr/>
        </p:nvSpPr>
        <p:spPr>
          <a:xfrm>
            <a:off x="499830" y="2565802"/>
            <a:ext cx="20341432"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2.给出用</a:t>
            </a:r>
            <a:r>
              <a:rPr>
                <a:latin typeface="Lantinghei SC Demibold"/>
                <a:ea typeface="Lantinghei SC Demibold"/>
                <a:cs typeface="Lantinghei SC Demibold"/>
                <a:sym typeface="Lantinghei SC Demibold"/>
              </a:rPr>
              <a:t>SSTF</a:t>
            </a:r>
            <a:r>
              <a:t>算法进行磁盘调度时满足请求的次序，并计算出它们的平均寻道长度。</a:t>
            </a:r>
          </a:p>
        </p:txBody>
      </p:sp>
      <p:sp>
        <p:nvSpPr>
          <p:cNvPr id="4" name="矩形 3"/>
          <p:cNvSpPr/>
          <p:nvPr/>
        </p:nvSpPr>
        <p:spPr>
          <a:xfrm>
            <a:off x="152165" y="108550"/>
            <a:ext cx="1301638" cy="271869"/>
          </a:xfrm>
          <a:prstGeom prst="rect">
            <a:avLst/>
          </a:prstGeom>
          <a:ln w="12700">
            <a:miter lim="400000"/>
          </a:ln>
        </p:spPr>
        <p:txBody>
          <a:bodyPr wrap="none" lIns="50800" tIns="50800" rIns="50800" bIns="50800" anchor="ctr">
            <a:spAutoFit/>
          </a:bodyPr>
          <a:lstStyle/>
          <a:p>
            <a:pPr algn="l" defTabSz="821531"/>
            <a:r>
              <a:rPr lang="en-US" altLang="zh-CN" sz="1100" dirty="0">
                <a:solidFill>
                  <a:schemeClr val="bg2"/>
                </a:solidFill>
                <a:latin typeface="SimSun" charset="-122"/>
                <a:ea typeface="SimSun" charset="-122"/>
                <a:cs typeface="SimSun" charset="-122"/>
              </a:rPr>
              <a:t>6.6.2</a:t>
            </a:r>
            <a:r>
              <a:rPr lang="zh-CN" altLang="en-US" sz="11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32211697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假设磁盘有1000个磁道，若磁盘请求是一些随机请求，它们按照到达的次序分别处于811、 348、153、968、407、580、233、679、801、121磁道。当前磁头在656号磁道上，并且读写磁头正在向磁道号增加的方向移动。要求："/>
          <p:cNvSpPr/>
          <p:nvPr/>
        </p:nvSpPr>
        <p:spPr>
          <a:xfrm>
            <a:off x="385683" y="380419"/>
            <a:ext cx="22659089" cy="220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lnSpc>
                <a:spcPct val="90000"/>
              </a:lnSpc>
              <a:defRPr sz="4200">
                <a:latin typeface="Lantinghei SC Extralight"/>
                <a:ea typeface="Lantinghei SC Extralight"/>
                <a:cs typeface="Lantinghei SC Extralight"/>
                <a:sym typeface="Lantinghei SC Extralight"/>
              </a:defRPr>
            </a:lvl1pPr>
          </a:lstStyle>
          <a:p>
            <a:r>
              <a:t>假设磁盘有1000个磁道，若磁盘请求是一些随机请求，它们按照到达的次序分别处于811、 348、153、968、407、580、233、679、801、121磁道。当前磁头在656号磁道上，并且读写磁头正在向磁道号增加的方向移动。要求：</a:t>
            </a:r>
          </a:p>
        </p:txBody>
      </p:sp>
      <p:sp>
        <p:nvSpPr>
          <p:cNvPr id="600" name="2.给出用SSTF算法进行磁盘调度时满足请求的次序，并计算出它们的平均寻道长度。"/>
          <p:cNvSpPr/>
          <p:nvPr/>
        </p:nvSpPr>
        <p:spPr>
          <a:xfrm>
            <a:off x="499830" y="2565802"/>
            <a:ext cx="20341432"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2.给出用</a:t>
            </a:r>
            <a:r>
              <a:rPr>
                <a:latin typeface="Lantinghei SC Demibold"/>
                <a:ea typeface="Lantinghei SC Demibold"/>
                <a:cs typeface="Lantinghei SC Demibold"/>
                <a:sym typeface="Lantinghei SC Demibold"/>
              </a:rPr>
              <a:t>SSTF</a:t>
            </a:r>
            <a:r>
              <a:t>算法进行磁盘调度时满足请求的次序，并计算出它们的平均寻道长度。</a:t>
            </a:r>
          </a:p>
        </p:txBody>
      </p:sp>
      <p:pic>
        <p:nvPicPr>
          <p:cNvPr id="601" name="1524107732230.png" descr="1524107732230.png"/>
          <p:cNvPicPr>
            <a:picLocks noChangeAspect="1"/>
          </p:cNvPicPr>
          <p:nvPr/>
        </p:nvPicPr>
        <p:blipFill>
          <a:blip r:embed="rId2">
            <a:extLst/>
          </a:blip>
          <a:stretch>
            <a:fillRect/>
          </a:stretch>
        </p:blipFill>
        <p:spPr>
          <a:xfrm>
            <a:off x="697990" y="3504806"/>
            <a:ext cx="12026661" cy="9729170"/>
          </a:xfrm>
          <a:prstGeom prst="rect">
            <a:avLst/>
          </a:prstGeom>
          <a:ln w="12700">
            <a:miter lim="400000"/>
          </a:ln>
        </p:spPr>
      </p:pic>
      <p:sp>
        <p:nvSpPr>
          <p:cNvPr id="602" name="当前656—&gt;679—&gt;580—&gt;407—&gt;348—&gt;233—&gt;153—&gt;121—&gt;801—&gt;811—&gt;968"/>
          <p:cNvSpPr/>
          <p:nvPr/>
        </p:nvSpPr>
        <p:spPr>
          <a:xfrm>
            <a:off x="13176865" y="3976065"/>
            <a:ext cx="10510964" cy="2584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10000"/>
              </a:lnSpc>
              <a:defRPr sz="4800"/>
            </a:pPr>
            <a:r>
              <a:t>当前</a:t>
            </a:r>
            <a:r>
              <a:rPr b="1">
                <a:latin typeface="Helvetica"/>
                <a:ea typeface="Helvetica"/>
                <a:cs typeface="Helvetica"/>
                <a:sym typeface="Helvetica"/>
              </a:rPr>
              <a:t>656</a:t>
            </a:r>
            <a:r>
              <a:t>—&gt;</a:t>
            </a:r>
            <a:r>
              <a:rPr b="1">
                <a:latin typeface="Helvetica"/>
                <a:ea typeface="Helvetica"/>
                <a:cs typeface="Helvetica"/>
                <a:sym typeface="Helvetica"/>
              </a:rPr>
              <a:t>679</a:t>
            </a:r>
            <a:r>
              <a:t>—&gt;</a:t>
            </a:r>
            <a:r>
              <a:rPr b="1">
                <a:latin typeface="Helvetica"/>
                <a:ea typeface="Helvetica"/>
                <a:cs typeface="Helvetica"/>
                <a:sym typeface="Helvetica"/>
              </a:rPr>
              <a:t>580</a:t>
            </a:r>
            <a:r>
              <a:t>—&gt;</a:t>
            </a:r>
            <a:r>
              <a:rPr b="1">
                <a:latin typeface="Helvetica"/>
                <a:ea typeface="Helvetica"/>
                <a:cs typeface="Helvetica"/>
                <a:sym typeface="Helvetica"/>
              </a:rPr>
              <a:t>407</a:t>
            </a:r>
            <a:r>
              <a:t>—&gt;</a:t>
            </a:r>
            <a:r>
              <a:rPr b="1">
                <a:latin typeface="Helvetica"/>
                <a:ea typeface="Helvetica"/>
                <a:cs typeface="Helvetica"/>
                <a:sym typeface="Helvetica"/>
              </a:rPr>
              <a:t>348</a:t>
            </a:r>
            <a:r>
              <a:t>—&gt;</a:t>
            </a:r>
            <a:r>
              <a:rPr b="1">
                <a:latin typeface="Helvetica"/>
                <a:ea typeface="Helvetica"/>
                <a:cs typeface="Helvetica"/>
                <a:sym typeface="Helvetica"/>
              </a:rPr>
              <a:t>233</a:t>
            </a:r>
            <a:r>
              <a:t>—&gt;</a:t>
            </a:r>
            <a:r>
              <a:rPr b="1">
                <a:latin typeface="Helvetica"/>
                <a:ea typeface="Helvetica"/>
                <a:cs typeface="Helvetica"/>
                <a:sym typeface="Helvetica"/>
              </a:rPr>
              <a:t>153</a:t>
            </a:r>
            <a:r>
              <a:t>—&gt;</a:t>
            </a:r>
            <a:r>
              <a:rPr b="1">
                <a:latin typeface="Helvetica"/>
                <a:ea typeface="Helvetica"/>
                <a:cs typeface="Helvetica"/>
                <a:sym typeface="Helvetica"/>
              </a:rPr>
              <a:t>121</a:t>
            </a:r>
            <a:r>
              <a:t>—&gt;</a:t>
            </a:r>
            <a:r>
              <a:rPr b="1">
                <a:latin typeface="Helvetica"/>
                <a:ea typeface="Helvetica"/>
                <a:cs typeface="Helvetica"/>
                <a:sym typeface="Helvetica"/>
              </a:rPr>
              <a:t>801</a:t>
            </a:r>
            <a:r>
              <a:t>—&gt;</a:t>
            </a:r>
            <a:r>
              <a:rPr b="1">
                <a:latin typeface="Helvetica"/>
                <a:ea typeface="Helvetica"/>
                <a:cs typeface="Helvetica"/>
                <a:sym typeface="Helvetica"/>
              </a:rPr>
              <a:t>811</a:t>
            </a:r>
            <a:r>
              <a:t>—&gt;</a:t>
            </a:r>
            <a:r>
              <a:rPr b="1">
                <a:latin typeface="Helvetica"/>
                <a:ea typeface="Helvetica"/>
                <a:cs typeface="Helvetica"/>
                <a:sym typeface="Helvetica"/>
              </a:rPr>
              <a:t>968</a:t>
            </a:r>
          </a:p>
        </p:txBody>
      </p:sp>
      <p:sp>
        <p:nvSpPr>
          <p:cNvPr id="603" name="平均寻道长度：1428/10=142.8"/>
          <p:cNvSpPr/>
          <p:nvPr/>
        </p:nvSpPr>
        <p:spPr>
          <a:xfrm>
            <a:off x="13347213" y="7367568"/>
            <a:ext cx="9374333"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defRPr sz="4800"/>
            </a:lvl1pPr>
          </a:lstStyle>
          <a:p>
            <a:r>
              <a:t>平均寻道长度：1428/10=142.8</a:t>
            </a:r>
          </a:p>
        </p:txBody>
      </p:sp>
      <p:sp>
        <p:nvSpPr>
          <p:cNvPr id="7" name="矩形 6"/>
          <p:cNvSpPr/>
          <p:nvPr/>
        </p:nvSpPr>
        <p:spPr>
          <a:xfrm>
            <a:off x="141654" y="54688"/>
            <a:ext cx="1301638" cy="271869"/>
          </a:xfrm>
          <a:prstGeom prst="rect">
            <a:avLst/>
          </a:prstGeom>
          <a:ln w="12700">
            <a:miter lim="400000"/>
          </a:ln>
        </p:spPr>
        <p:txBody>
          <a:bodyPr wrap="none" lIns="50800" tIns="50800" rIns="50800" bIns="50800" anchor="ctr">
            <a:spAutoFit/>
          </a:bodyPr>
          <a:lstStyle/>
          <a:p>
            <a:pPr algn="l" defTabSz="821531"/>
            <a:r>
              <a:rPr lang="en-US" altLang="zh-CN" sz="1100" dirty="0">
                <a:solidFill>
                  <a:schemeClr val="bg2"/>
                </a:solidFill>
                <a:latin typeface="SimSun" charset="-122"/>
                <a:ea typeface="SimSun" charset="-122"/>
                <a:cs typeface="SimSun" charset="-122"/>
              </a:rPr>
              <a:t>6.6.2</a:t>
            </a:r>
            <a:r>
              <a:rPr lang="zh-CN" altLang="en-US" sz="11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1377515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扫描SCAN+循环扫描CSCAN…"/>
          <p:cNvSpPr/>
          <p:nvPr/>
        </p:nvSpPr>
        <p:spPr>
          <a:xfrm>
            <a:off x="6749652" y="5444655"/>
            <a:ext cx="10884695" cy="2616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20000"/>
              </a:lnSpc>
              <a:defRPr sz="6400" b="1">
                <a:latin typeface="Helvetica"/>
                <a:ea typeface="Helvetica"/>
                <a:cs typeface="Helvetica"/>
                <a:sym typeface="Helvetica"/>
              </a:defRPr>
            </a:pPr>
            <a:r>
              <a:t>扫描SCAN+循环扫描CSCAN</a:t>
            </a:r>
          </a:p>
          <a:p>
            <a:pPr>
              <a:lnSpc>
                <a:spcPct val="120000"/>
              </a:lnSpc>
              <a:defRPr sz="6400" b="1">
                <a:latin typeface="Helvetica"/>
                <a:ea typeface="Helvetica"/>
                <a:cs typeface="Helvetica"/>
                <a:sym typeface="Helvetica"/>
              </a:defRPr>
            </a:pPr>
            <a:r>
              <a:t>例题</a:t>
            </a:r>
          </a:p>
        </p:txBody>
      </p:sp>
      <p:sp>
        <p:nvSpPr>
          <p:cNvPr id="3" name="矩形 2"/>
          <p:cNvSpPr/>
          <p:nvPr/>
        </p:nvSpPr>
        <p:spPr>
          <a:xfrm>
            <a:off x="141654" y="54688"/>
            <a:ext cx="1301638" cy="271869"/>
          </a:xfrm>
          <a:prstGeom prst="rect">
            <a:avLst/>
          </a:prstGeom>
          <a:ln w="12700">
            <a:miter lim="400000"/>
          </a:ln>
        </p:spPr>
        <p:txBody>
          <a:bodyPr wrap="none" lIns="50800" tIns="50800" rIns="50800" bIns="50800" anchor="ctr">
            <a:spAutoFit/>
          </a:bodyPr>
          <a:lstStyle/>
          <a:p>
            <a:pPr algn="l" defTabSz="821531"/>
            <a:r>
              <a:rPr lang="en-US" altLang="zh-CN" sz="1100" dirty="0">
                <a:solidFill>
                  <a:schemeClr val="bg2"/>
                </a:solidFill>
                <a:latin typeface="SimSun" charset="-122"/>
                <a:ea typeface="SimSun" charset="-122"/>
                <a:cs typeface="SimSun" charset="-122"/>
              </a:rPr>
              <a:t>6.6.2</a:t>
            </a:r>
            <a:r>
              <a:rPr lang="zh-CN" altLang="en-US" sz="11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173834708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假设磁盘有1000个磁道，若磁盘请求是一些随机请求，它们按照到达的次序分别处于150、 160、184、90、58、55、39、38、18磁道。当前磁头100号磁道上，并且读写磁头正在向磁道号增加的方向移动。要求："/>
          <p:cNvSpPr/>
          <p:nvPr/>
        </p:nvSpPr>
        <p:spPr>
          <a:xfrm>
            <a:off x="385683" y="380419"/>
            <a:ext cx="22659089" cy="220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lnSpc>
                <a:spcPct val="90000"/>
              </a:lnSpc>
              <a:defRPr sz="4200">
                <a:latin typeface="Lantinghei SC Extralight"/>
                <a:ea typeface="Lantinghei SC Extralight"/>
                <a:cs typeface="Lantinghei SC Extralight"/>
                <a:sym typeface="Lantinghei SC Extralight"/>
              </a:defRPr>
            </a:lvl1pPr>
          </a:lstStyle>
          <a:p>
            <a:r>
              <a:t>假设磁盘有1000个磁道，若磁盘请求是一些随机请求，它们按照到达的次序分别处于150、 160、184、90、58、55、39、38、18磁道。当前磁头100号磁道上，并且读写磁头正在向磁道号增加的方向移动。要求：</a:t>
            </a:r>
          </a:p>
        </p:txBody>
      </p:sp>
      <p:sp>
        <p:nvSpPr>
          <p:cNvPr id="608" name="1.给出用SCAN算法进行磁盘调度时满足请求的次序，并计算出它们的平均寻道长度。"/>
          <p:cNvSpPr/>
          <p:nvPr/>
        </p:nvSpPr>
        <p:spPr>
          <a:xfrm>
            <a:off x="499830" y="2565802"/>
            <a:ext cx="20426859"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1.给出用</a:t>
            </a:r>
            <a:r>
              <a:rPr>
                <a:latin typeface="Lantinghei SC Demibold"/>
                <a:ea typeface="Lantinghei SC Demibold"/>
                <a:cs typeface="Lantinghei SC Demibold"/>
                <a:sym typeface="Lantinghei SC Demibold"/>
              </a:rPr>
              <a:t>SCAN</a:t>
            </a:r>
            <a:r>
              <a:t>算法进行磁盘调度时满足请求的次序，并计算出它们的平均寻道长度。</a:t>
            </a:r>
          </a:p>
        </p:txBody>
      </p:sp>
      <p:sp>
        <p:nvSpPr>
          <p:cNvPr id="4" name="矩形 3"/>
          <p:cNvSpPr/>
          <p:nvPr/>
        </p:nvSpPr>
        <p:spPr>
          <a:xfrm>
            <a:off x="141654" y="54688"/>
            <a:ext cx="1301638" cy="271869"/>
          </a:xfrm>
          <a:prstGeom prst="rect">
            <a:avLst/>
          </a:prstGeom>
          <a:ln w="12700">
            <a:miter lim="400000"/>
          </a:ln>
        </p:spPr>
        <p:txBody>
          <a:bodyPr wrap="none" lIns="50800" tIns="50800" rIns="50800" bIns="50800" anchor="ctr">
            <a:spAutoFit/>
          </a:bodyPr>
          <a:lstStyle/>
          <a:p>
            <a:pPr algn="l" defTabSz="821531"/>
            <a:r>
              <a:rPr lang="en-US" altLang="zh-CN" sz="1100" dirty="0">
                <a:solidFill>
                  <a:schemeClr val="bg2"/>
                </a:solidFill>
                <a:latin typeface="SimSun" charset="-122"/>
                <a:ea typeface="SimSun" charset="-122"/>
                <a:cs typeface="SimSun" charset="-122"/>
              </a:rPr>
              <a:t>6.6.2</a:t>
            </a:r>
            <a:r>
              <a:rPr lang="zh-CN" altLang="en-US" sz="11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203190700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假设磁盘有1000个磁道，若磁盘请求是一些随机请求，它们按照到达的次序分别处于150、 160、184、90、58、55、39、38、18磁道。当前磁头100号磁道上，并且读写磁头正在向磁道号增加的方向移动。要求："/>
          <p:cNvSpPr/>
          <p:nvPr/>
        </p:nvSpPr>
        <p:spPr>
          <a:xfrm>
            <a:off x="385683" y="380419"/>
            <a:ext cx="22659089" cy="220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lnSpc>
                <a:spcPct val="90000"/>
              </a:lnSpc>
              <a:defRPr sz="4200">
                <a:latin typeface="Lantinghei SC Extralight"/>
                <a:ea typeface="Lantinghei SC Extralight"/>
                <a:cs typeface="Lantinghei SC Extralight"/>
                <a:sym typeface="Lantinghei SC Extralight"/>
              </a:defRPr>
            </a:lvl1pPr>
          </a:lstStyle>
          <a:p>
            <a:r>
              <a:t>假设磁盘有1000个磁道，若磁盘请求是一些随机请求，它们按照到达的次序分别处于150、 160、184、90、58、55、39、38、18磁道。当前磁头100号磁道上，并且读写磁头正在向磁道号增加的方向移动。要求：</a:t>
            </a:r>
          </a:p>
        </p:txBody>
      </p:sp>
      <p:sp>
        <p:nvSpPr>
          <p:cNvPr id="611" name="1.给出用SCAN算法进行磁盘调度时满足请求的次序，并计算出它们的平均寻道长度。"/>
          <p:cNvSpPr/>
          <p:nvPr/>
        </p:nvSpPr>
        <p:spPr>
          <a:xfrm>
            <a:off x="499830" y="2565802"/>
            <a:ext cx="20426859"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1.给出用</a:t>
            </a:r>
            <a:r>
              <a:rPr>
                <a:latin typeface="Lantinghei SC Demibold"/>
                <a:ea typeface="Lantinghei SC Demibold"/>
                <a:cs typeface="Lantinghei SC Demibold"/>
                <a:sym typeface="Lantinghei SC Demibold"/>
              </a:rPr>
              <a:t>SCAN</a:t>
            </a:r>
            <a:r>
              <a:t>算法进行磁盘调度时满足请求的次序，并计算出它们的平均寻道长度。</a:t>
            </a:r>
          </a:p>
        </p:txBody>
      </p:sp>
      <p:pic>
        <p:nvPicPr>
          <p:cNvPr id="612" name="1524107732230.png" descr="1524107732230.png"/>
          <p:cNvPicPr>
            <a:picLocks noChangeAspect="1"/>
          </p:cNvPicPr>
          <p:nvPr/>
        </p:nvPicPr>
        <p:blipFill>
          <a:blip r:embed="rId2">
            <a:extLst/>
          </a:blip>
          <a:srcRect b="10710"/>
          <a:stretch>
            <a:fillRect/>
          </a:stretch>
        </p:blipFill>
        <p:spPr>
          <a:xfrm>
            <a:off x="697990" y="3504806"/>
            <a:ext cx="12026661" cy="8687124"/>
          </a:xfrm>
          <a:prstGeom prst="rect">
            <a:avLst/>
          </a:prstGeom>
          <a:ln w="12700">
            <a:miter lim="400000"/>
          </a:ln>
        </p:spPr>
      </p:pic>
      <p:sp>
        <p:nvSpPr>
          <p:cNvPr id="613" name="150"/>
          <p:cNvSpPr/>
          <p:nvPr/>
        </p:nvSpPr>
        <p:spPr>
          <a:xfrm>
            <a:off x="3357856" y="5195706"/>
            <a:ext cx="876911"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150</a:t>
            </a:r>
          </a:p>
        </p:txBody>
      </p:sp>
      <p:sp>
        <p:nvSpPr>
          <p:cNvPr id="614" name="160"/>
          <p:cNvSpPr/>
          <p:nvPr/>
        </p:nvSpPr>
        <p:spPr>
          <a:xfrm>
            <a:off x="3357856" y="5906754"/>
            <a:ext cx="876911"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160</a:t>
            </a:r>
          </a:p>
        </p:txBody>
      </p:sp>
      <p:sp>
        <p:nvSpPr>
          <p:cNvPr id="615" name="184"/>
          <p:cNvSpPr/>
          <p:nvPr/>
        </p:nvSpPr>
        <p:spPr>
          <a:xfrm>
            <a:off x="3357856" y="6617803"/>
            <a:ext cx="876911"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184</a:t>
            </a:r>
          </a:p>
        </p:txBody>
      </p:sp>
      <p:sp>
        <p:nvSpPr>
          <p:cNvPr id="616" name="90"/>
          <p:cNvSpPr/>
          <p:nvPr/>
        </p:nvSpPr>
        <p:spPr>
          <a:xfrm>
            <a:off x="3484958" y="7328850"/>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ts val="7900"/>
              </a:lnSpc>
              <a:defRPr sz="3600"/>
            </a:lvl1pPr>
          </a:lstStyle>
          <a:p>
            <a:r>
              <a:t>90</a:t>
            </a:r>
          </a:p>
        </p:txBody>
      </p:sp>
      <p:sp>
        <p:nvSpPr>
          <p:cNvPr id="617" name="58"/>
          <p:cNvSpPr/>
          <p:nvPr/>
        </p:nvSpPr>
        <p:spPr>
          <a:xfrm>
            <a:off x="3484958" y="8039898"/>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58</a:t>
            </a:r>
          </a:p>
        </p:txBody>
      </p:sp>
      <p:sp>
        <p:nvSpPr>
          <p:cNvPr id="618" name="55"/>
          <p:cNvSpPr/>
          <p:nvPr/>
        </p:nvSpPr>
        <p:spPr>
          <a:xfrm>
            <a:off x="3484958" y="8750946"/>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55</a:t>
            </a:r>
          </a:p>
        </p:txBody>
      </p:sp>
      <p:sp>
        <p:nvSpPr>
          <p:cNvPr id="619" name="39"/>
          <p:cNvSpPr/>
          <p:nvPr/>
        </p:nvSpPr>
        <p:spPr>
          <a:xfrm>
            <a:off x="3484958" y="9461994"/>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39</a:t>
            </a:r>
          </a:p>
        </p:txBody>
      </p:sp>
      <p:sp>
        <p:nvSpPr>
          <p:cNvPr id="620" name="38"/>
          <p:cNvSpPr/>
          <p:nvPr/>
        </p:nvSpPr>
        <p:spPr>
          <a:xfrm>
            <a:off x="3484958" y="10198442"/>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38</a:t>
            </a:r>
          </a:p>
        </p:txBody>
      </p:sp>
      <p:sp>
        <p:nvSpPr>
          <p:cNvPr id="621" name="18"/>
          <p:cNvSpPr/>
          <p:nvPr/>
        </p:nvSpPr>
        <p:spPr>
          <a:xfrm>
            <a:off x="3484958" y="10922189"/>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18</a:t>
            </a:r>
          </a:p>
        </p:txBody>
      </p:sp>
      <p:pic>
        <p:nvPicPr>
          <p:cNvPr id="622" name="1524107732230.png" descr="1524107732230.png"/>
          <p:cNvPicPr>
            <a:picLocks noChangeAspect="1"/>
          </p:cNvPicPr>
          <p:nvPr/>
        </p:nvPicPr>
        <p:blipFill>
          <a:blip r:embed="rId2">
            <a:extLst/>
          </a:blip>
          <a:srcRect t="90317"/>
          <a:stretch>
            <a:fillRect/>
          </a:stretch>
        </p:blipFill>
        <p:spPr>
          <a:xfrm>
            <a:off x="697990" y="11595137"/>
            <a:ext cx="12026661" cy="942025"/>
          </a:xfrm>
          <a:prstGeom prst="rect">
            <a:avLst/>
          </a:prstGeom>
          <a:ln w="12700">
            <a:miter lim="400000"/>
          </a:ln>
        </p:spPr>
      </p:pic>
      <p:sp>
        <p:nvSpPr>
          <p:cNvPr id="623" name="50"/>
          <p:cNvSpPr/>
          <p:nvPr/>
        </p:nvSpPr>
        <p:spPr>
          <a:xfrm>
            <a:off x="9355095" y="5195706"/>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50</a:t>
            </a:r>
          </a:p>
        </p:txBody>
      </p:sp>
      <p:sp>
        <p:nvSpPr>
          <p:cNvPr id="624" name="10"/>
          <p:cNvSpPr/>
          <p:nvPr/>
        </p:nvSpPr>
        <p:spPr>
          <a:xfrm>
            <a:off x="9355095" y="5906754"/>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10</a:t>
            </a:r>
          </a:p>
        </p:txBody>
      </p:sp>
      <p:sp>
        <p:nvSpPr>
          <p:cNvPr id="625" name="24"/>
          <p:cNvSpPr/>
          <p:nvPr/>
        </p:nvSpPr>
        <p:spPr>
          <a:xfrm>
            <a:off x="9355095" y="6617803"/>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24</a:t>
            </a:r>
          </a:p>
        </p:txBody>
      </p:sp>
      <p:sp>
        <p:nvSpPr>
          <p:cNvPr id="626" name="94"/>
          <p:cNvSpPr/>
          <p:nvPr/>
        </p:nvSpPr>
        <p:spPr>
          <a:xfrm>
            <a:off x="9355095" y="7328850"/>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94</a:t>
            </a:r>
          </a:p>
        </p:txBody>
      </p:sp>
      <p:sp>
        <p:nvSpPr>
          <p:cNvPr id="627" name="32"/>
          <p:cNvSpPr/>
          <p:nvPr/>
        </p:nvSpPr>
        <p:spPr>
          <a:xfrm>
            <a:off x="9355095" y="8039898"/>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32</a:t>
            </a:r>
          </a:p>
        </p:txBody>
      </p:sp>
      <p:sp>
        <p:nvSpPr>
          <p:cNvPr id="628" name="3"/>
          <p:cNvSpPr/>
          <p:nvPr/>
        </p:nvSpPr>
        <p:spPr>
          <a:xfrm>
            <a:off x="9482197" y="8750946"/>
            <a:ext cx="368504"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3</a:t>
            </a:r>
          </a:p>
        </p:txBody>
      </p:sp>
      <p:sp>
        <p:nvSpPr>
          <p:cNvPr id="629" name="16"/>
          <p:cNvSpPr/>
          <p:nvPr/>
        </p:nvSpPr>
        <p:spPr>
          <a:xfrm>
            <a:off x="9355095" y="9461994"/>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16</a:t>
            </a:r>
          </a:p>
        </p:txBody>
      </p:sp>
      <p:sp>
        <p:nvSpPr>
          <p:cNvPr id="630" name="1"/>
          <p:cNvSpPr/>
          <p:nvPr/>
        </p:nvSpPr>
        <p:spPr>
          <a:xfrm>
            <a:off x="9355095" y="10198442"/>
            <a:ext cx="622708"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1</a:t>
            </a:r>
          </a:p>
        </p:txBody>
      </p:sp>
      <p:sp>
        <p:nvSpPr>
          <p:cNvPr id="631" name="20"/>
          <p:cNvSpPr/>
          <p:nvPr/>
        </p:nvSpPr>
        <p:spPr>
          <a:xfrm>
            <a:off x="9355095" y="10922189"/>
            <a:ext cx="622708"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20</a:t>
            </a:r>
          </a:p>
        </p:txBody>
      </p:sp>
      <p:sp>
        <p:nvSpPr>
          <p:cNvPr id="632" name="27.8"/>
          <p:cNvSpPr/>
          <p:nvPr/>
        </p:nvSpPr>
        <p:spPr>
          <a:xfrm>
            <a:off x="7413592" y="11704278"/>
            <a:ext cx="105028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27.8</a:t>
            </a:r>
          </a:p>
        </p:txBody>
      </p:sp>
      <p:sp>
        <p:nvSpPr>
          <p:cNvPr id="633" name="当前100—&gt;150—&gt;160—&gt;184—&gt;90—&gt;58—&gt;55—&gt;39—&gt;38—&gt;18"/>
          <p:cNvSpPr/>
          <p:nvPr/>
        </p:nvSpPr>
        <p:spPr>
          <a:xfrm>
            <a:off x="13030854" y="5129810"/>
            <a:ext cx="10534254" cy="1774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10000"/>
              </a:lnSpc>
              <a:defRPr sz="4800"/>
            </a:pPr>
            <a:r>
              <a:t>当前</a:t>
            </a:r>
            <a:r>
              <a:rPr b="1">
                <a:latin typeface="Helvetica"/>
                <a:ea typeface="Helvetica"/>
                <a:cs typeface="Helvetica"/>
                <a:sym typeface="Helvetica"/>
              </a:rPr>
              <a:t>100</a:t>
            </a:r>
            <a:r>
              <a:t>—&gt;</a:t>
            </a:r>
            <a:r>
              <a:rPr b="1">
                <a:latin typeface="Helvetica"/>
                <a:ea typeface="Helvetica"/>
                <a:cs typeface="Helvetica"/>
                <a:sym typeface="Helvetica"/>
              </a:rPr>
              <a:t>150</a:t>
            </a:r>
            <a:r>
              <a:t>—&gt;</a:t>
            </a:r>
            <a:r>
              <a:rPr b="1">
                <a:latin typeface="Helvetica"/>
                <a:ea typeface="Helvetica"/>
                <a:cs typeface="Helvetica"/>
                <a:sym typeface="Helvetica"/>
              </a:rPr>
              <a:t>160</a:t>
            </a:r>
            <a:r>
              <a:t>—&gt;</a:t>
            </a:r>
            <a:r>
              <a:rPr b="1">
                <a:latin typeface="Helvetica"/>
                <a:ea typeface="Helvetica"/>
                <a:cs typeface="Helvetica"/>
                <a:sym typeface="Helvetica"/>
              </a:rPr>
              <a:t>184</a:t>
            </a:r>
            <a:r>
              <a:t>—&gt;</a:t>
            </a:r>
            <a:r>
              <a:rPr b="1">
                <a:latin typeface="Helvetica"/>
                <a:ea typeface="Helvetica"/>
                <a:cs typeface="Helvetica"/>
                <a:sym typeface="Helvetica"/>
              </a:rPr>
              <a:t>90</a:t>
            </a:r>
            <a:r>
              <a:t>—&gt;</a:t>
            </a:r>
            <a:r>
              <a:rPr b="1">
                <a:latin typeface="Helvetica"/>
                <a:ea typeface="Helvetica"/>
                <a:cs typeface="Helvetica"/>
                <a:sym typeface="Helvetica"/>
              </a:rPr>
              <a:t>58</a:t>
            </a:r>
            <a:r>
              <a:t>—&gt;</a:t>
            </a:r>
            <a:r>
              <a:rPr b="1">
                <a:latin typeface="Helvetica"/>
                <a:ea typeface="Helvetica"/>
                <a:cs typeface="Helvetica"/>
                <a:sym typeface="Helvetica"/>
              </a:rPr>
              <a:t>55</a:t>
            </a:r>
            <a:r>
              <a:t>—&gt;</a:t>
            </a:r>
            <a:r>
              <a:rPr b="1">
                <a:latin typeface="Helvetica"/>
                <a:ea typeface="Helvetica"/>
                <a:cs typeface="Helvetica"/>
                <a:sym typeface="Helvetica"/>
              </a:rPr>
              <a:t>39</a:t>
            </a:r>
            <a:r>
              <a:t>—&gt;</a:t>
            </a:r>
            <a:r>
              <a:rPr b="1">
                <a:latin typeface="Helvetica"/>
                <a:ea typeface="Helvetica"/>
                <a:cs typeface="Helvetica"/>
                <a:sym typeface="Helvetica"/>
              </a:rPr>
              <a:t>38</a:t>
            </a:r>
            <a:r>
              <a:t>—&gt;</a:t>
            </a:r>
            <a:r>
              <a:rPr b="1">
                <a:latin typeface="Helvetica"/>
                <a:ea typeface="Helvetica"/>
                <a:cs typeface="Helvetica"/>
                <a:sym typeface="Helvetica"/>
              </a:rPr>
              <a:t>18</a:t>
            </a:r>
          </a:p>
        </p:txBody>
      </p:sp>
      <p:sp>
        <p:nvSpPr>
          <p:cNvPr id="634" name="100"/>
          <p:cNvSpPr/>
          <p:nvPr/>
        </p:nvSpPr>
        <p:spPr>
          <a:xfrm>
            <a:off x="5691105" y="3846295"/>
            <a:ext cx="680198" cy="47192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3200"/>
            </a:lvl1pPr>
          </a:lstStyle>
          <a:p>
            <a:r>
              <a:rPr sz="2400" smtClean="0"/>
              <a:t>1</a:t>
            </a:r>
            <a:r>
              <a:rPr lang="en-US" altLang="zh-CN" sz="2400" smtClean="0"/>
              <a:t>0</a:t>
            </a:r>
            <a:r>
              <a:rPr sz="2400" smtClean="0"/>
              <a:t>0</a:t>
            </a:r>
            <a:endParaRPr sz="2400"/>
          </a:p>
        </p:txBody>
      </p:sp>
      <p:sp>
        <p:nvSpPr>
          <p:cNvPr id="635" name="平均寻道长度：250/9=27.8"/>
          <p:cNvSpPr/>
          <p:nvPr/>
        </p:nvSpPr>
        <p:spPr>
          <a:xfrm>
            <a:off x="13176865" y="8267975"/>
            <a:ext cx="9374333"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defRPr sz="4800"/>
            </a:lvl1pPr>
          </a:lstStyle>
          <a:p>
            <a:r>
              <a:t>平均寻道长度：250/9=27.8</a:t>
            </a:r>
          </a:p>
        </p:txBody>
      </p:sp>
      <p:sp>
        <p:nvSpPr>
          <p:cNvPr id="28" name="矩形 27"/>
          <p:cNvSpPr/>
          <p:nvPr/>
        </p:nvSpPr>
        <p:spPr>
          <a:xfrm>
            <a:off x="141654" y="54688"/>
            <a:ext cx="1301638" cy="271869"/>
          </a:xfrm>
          <a:prstGeom prst="rect">
            <a:avLst/>
          </a:prstGeom>
          <a:ln w="12700">
            <a:miter lim="400000"/>
          </a:ln>
        </p:spPr>
        <p:txBody>
          <a:bodyPr wrap="none" lIns="50800" tIns="50800" rIns="50800" bIns="50800" anchor="ctr">
            <a:spAutoFit/>
          </a:bodyPr>
          <a:lstStyle/>
          <a:p>
            <a:pPr algn="l" defTabSz="821531"/>
            <a:r>
              <a:rPr lang="en-US" altLang="zh-CN" sz="1100" dirty="0">
                <a:solidFill>
                  <a:schemeClr val="bg2"/>
                </a:solidFill>
                <a:latin typeface="SimSun" charset="-122"/>
                <a:ea typeface="SimSun" charset="-122"/>
                <a:cs typeface="SimSun" charset="-122"/>
              </a:rPr>
              <a:t>6.6.2</a:t>
            </a:r>
            <a:r>
              <a:rPr lang="zh-CN" altLang="en-US" sz="11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97599440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1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15"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16"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17" name="设备分配中的数据结构"/>
          <p:cNvSpPr/>
          <p:nvPr/>
        </p:nvSpPr>
        <p:spPr>
          <a:xfrm>
            <a:off x="830549" y="1845858"/>
            <a:ext cx="709816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设备分配中的数据结构</a:t>
            </a:r>
          </a:p>
        </p:txBody>
      </p:sp>
      <p:sp>
        <p:nvSpPr>
          <p:cNvPr id="1718" name="设备分配"/>
          <p:cNvSpPr/>
          <p:nvPr/>
        </p:nvSpPr>
        <p:spPr>
          <a:xfrm>
            <a:off x="830547" y="4027928"/>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设备分配</a:t>
            </a:r>
          </a:p>
        </p:txBody>
      </p:sp>
      <p:sp>
        <p:nvSpPr>
          <p:cNvPr id="1719" name="设备独立性"/>
          <p:cNvSpPr/>
          <p:nvPr/>
        </p:nvSpPr>
        <p:spPr>
          <a:xfrm>
            <a:off x="830547" y="6117754"/>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设备独立性</a:t>
            </a:r>
          </a:p>
        </p:txBody>
      </p:sp>
      <p:sp>
        <p:nvSpPr>
          <p:cNvPr id="1720" name="SPOOLing技术"/>
          <p:cNvSpPr/>
          <p:nvPr/>
        </p:nvSpPr>
        <p:spPr>
          <a:xfrm>
            <a:off x="830549" y="10227674"/>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1" name="设备独立性"/>
          <p:cNvSpPr/>
          <p:nvPr/>
        </p:nvSpPr>
        <p:spPr>
          <a:xfrm>
            <a:off x="830547" y="8151461"/>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lang="zh-CN" altLang="en-US" smtClean="0"/>
              <a:t>设备分配程序</a:t>
            </a:r>
            <a:endParaRPr dirty="0"/>
          </a:p>
        </p:txBody>
      </p:sp>
      <p:sp>
        <p:nvSpPr>
          <p:cNvPr id="12" name="箭头"/>
          <p:cNvSpPr/>
          <p:nvPr/>
        </p:nvSpPr>
        <p:spPr>
          <a:xfrm>
            <a:off x="6353411" y="10130252"/>
            <a:ext cx="1575307" cy="1367423"/>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960733069"/>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假设磁盘有1000个磁道，若磁盘请求是一些随机请求，它们按照到达的次序分别处于150、 160、184、90、58、55、39、38、18磁道。当前磁头100号磁道上，并且读写磁头正在向磁道号增加的方向移动。要求："/>
          <p:cNvSpPr/>
          <p:nvPr/>
        </p:nvSpPr>
        <p:spPr>
          <a:xfrm>
            <a:off x="385683" y="380419"/>
            <a:ext cx="22659089" cy="220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lnSpc>
                <a:spcPct val="90000"/>
              </a:lnSpc>
              <a:defRPr sz="4200">
                <a:latin typeface="Lantinghei SC Extralight"/>
                <a:ea typeface="Lantinghei SC Extralight"/>
                <a:cs typeface="Lantinghei SC Extralight"/>
                <a:sym typeface="Lantinghei SC Extralight"/>
              </a:defRPr>
            </a:lvl1pPr>
          </a:lstStyle>
          <a:p>
            <a:r>
              <a:t>假设磁盘有1000个磁道，若磁盘请求是一些随机请求，它们按照到达的次序分别处于150、 160、184、90、58、55、39、38、18磁道。当前磁头100号磁道上，并且读写磁头正在向磁道号增加的方向移动。要求：</a:t>
            </a:r>
          </a:p>
        </p:txBody>
      </p:sp>
      <p:sp>
        <p:nvSpPr>
          <p:cNvPr id="638" name="2.给出用CSCAN算法进行磁盘调度时满足请求的次序，并计算出它们的平均寻道长度。"/>
          <p:cNvSpPr/>
          <p:nvPr/>
        </p:nvSpPr>
        <p:spPr>
          <a:xfrm>
            <a:off x="499830" y="2565802"/>
            <a:ext cx="20929005"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2.给出用</a:t>
            </a:r>
            <a:r>
              <a:rPr>
                <a:latin typeface="Lantinghei SC Demibold"/>
                <a:ea typeface="Lantinghei SC Demibold"/>
                <a:cs typeface="Lantinghei SC Demibold"/>
                <a:sym typeface="Lantinghei SC Demibold"/>
              </a:rPr>
              <a:t>CSCAN</a:t>
            </a:r>
            <a:r>
              <a:t>算法进行磁盘调度时满足请求的次序，并计算出它们的平均寻道长度。</a:t>
            </a:r>
          </a:p>
        </p:txBody>
      </p:sp>
      <p:sp>
        <p:nvSpPr>
          <p:cNvPr id="4" name="矩形 3"/>
          <p:cNvSpPr/>
          <p:nvPr/>
        </p:nvSpPr>
        <p:spPr>
          <a:xfrm>
            <a:off x="141654" y="54688"/>
            <a:ext cx="1301638" cy="271869"/>
          </a:xfrm>
          <a:prstGeom prst="rect">
            <a:avLst/>
          </a:prstGeom>
          <a:ln w="12700">
            <a:miter lim="400000"/>
          </a:ln>
        </p:spPr>
        <p:txBody>
          <a:bodyPr wrap="none" lIns="50800" tIns="50800" rIns="50800" bIns="50800" anchor="ctr">
            <a:spAutoFit/>
          </a:bodyPr>
          <a:lstStyle/>
          <a:p>
            <a:pPr algn="l" defTabSz="821531"/>
            <a:r>
              <a:rPr lang="en-US" altLang="zh-CN" sz="1100" dirty="0">
                <a:solidFill>
                  <a:schemeClr val="bg2"/>
                </a:solidFill>
                <a:latin typeface="SimSun" charset="-122"/>
                <a:ea typeface="SimSun" charset="-122"/>
                <a:cs typeface="SimSun" charset="-122"/>
              </a:rPr>
              <a:t>6.6.2</a:t>
            </a:r>
            <a:r>
              <a:rPr lang="zh-CN" altLang="en-US" sz="1100" dirty="0">
                <a:solidFill>
                  <a:schemeClr val="bg2"/>
                </a:solidFill>
                <a:latin typeface="SimSun" charset="-122"/>
                <a:ea typeface="SimSun" charset="-122"/>
                <a:cs typeface="SimSun" charset="-122"/>
              </a:rPr>
              <a:t>二、磁盘调度</a:t>
            </a:r>
          </a:p>
        </p:txBody>
      </p:sp>
    </p:spTree>
    <p:extLst>
      <p:ext uri="{BB962C8B-B14F-4D97-AF65-F5344CB8AC3E}">
        <p14:creationId xmlns:p14="http://schemas.microsoft.com/office/powerpoint/2010/main" val="105788585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假设磁盘有1000个磁道，若磁盘请求是一些随机请求，它们按照到达的次序分别处于150、 160、184、90、58、55、39、38、18磁道。当前磁头100号磁道上，并且读写磁头正在向磁道号增加的方向移动。要求："/>
          <p:cNvSpPr/>
          <p:nvPr/>
        </p:nvSpPr>
        <p:spPr>
          <a:xfrm>
            <a:off x="385683" y="380419"/>
            <a:ext cx="22659089" cy="2205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lnSpc>
                <a:spcPct val="90000"/>
              </a:lnSpc>
              <a:defRPr sz="4200">
                <a:latin typeface="Lantinghei SC Extralight"/>
                <a:ea typeface="Lantinghei SC Extralight"/>
                <a:cs typeface="Lantinghei SC Extralight"/>
                <a:sym typeface="Lantinghei SC Extralight"/>
              </a:defRPr>
            </a:lvl1pPr>
          </a:lstStyle>
          <a:p>
            <a:r>
              <a:t>假设磁盘有1000个磁道，若磁盘请求是一些随机请求，它们按照到达的次序分别处于150、 160、184、90、58、55、39、38、18磁道。当前磁头100号磁道上，并且读写磁头正在向磁道号增加的方向移动。要求：</a:t>
            </a:r>
          </a:p>
        </p:txBody>
      </p:sp>
      <p:sp>
        <p:nvSpPr>
          <p:cNvPr id="641" name="2.给出用CSCAN算法进行磁盘调度时满足请求的次序，并计算出它们的平均寻道长度。"/>
          <p:cNvSpPr/>
          <p:nvPr/>
        </p:nvSpPr>
        <p:spPr>
          <a:xfrm>
            <a:off x="499830" y="2565802"/>
            <a:ext cx="20929005"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just" defTabSz="821531">
              <a:defRPr sz="4200">
                <a:latin typeface="Lantinghei SC Extralight"/>
                <a:ea typeface="Lantinghei SC Extralight"/>
                <a:cs typeface="Lantinghei SC Extralight"/>
                <a:sym typeface="Lantinghei SC Extralight"/>
              </a:defRPr>
            </a:pPr>
            <a:r>
              <a:t>2.给出用</a:t>
            </a:r>
            <a:r>
              <a:rPr>
                <a:latin typeface="Lantinghei SC Demibold"/>
                <a:ea typeface="Lantinghei SC Demibold"/>
                <a:cs typeface="Lantinghei SC Demibold"/>
                <a:sym typeface="Lantinghei SC Demibold"/>
              </a:rPr>
              <a:t>CSCAN</a:t>
            </a:r>
            <a:r>
              <a:t>算法进行磁盘调度时满足请求的次序，并计算出它们的平均寻道长度。</a:t>
            </a:r>
          </a:p>
        </p:txBody>
      </p:sp>
      <p:pic>
        <p:nvPicPr>
          <p:cNvPr id="642" name="1524107732230.png" descr="1524107732230.png"/>
          <p:cNvPicPr>
            <a:picLocks noChangeAspect="1"/>
          </p:cNvPicPr>
          <p:nvPr/>
        </p:nvPicPr>
        <p:blipFill>
          <a:blip r:embed="rId2">
            <a:extLst/>
          </a:blip>
          <a:srcRect b="10710"/>
          <a:stretch>
            <a:fillRect/>
          </a:stretch>
        </p:blipFill>
        <p:spPr>
          <a:xfrm>
            <a:off x="697990" y="3504806"/>
            <a:ext cx="12026661" cy="8687124"/>
          </a:xfrm>
          <a:prstGeom prst="rect">
            <a:avLst/>
          </a:prstGeom>
          <a:ln w="12700">
            <a:miter lim="400000"/>
          </a:ln>
        </p:spPr>
      </p:pic>
      <p:sp>
        <p:nvSpPr>
          <p:cNvPr id="643" name="150"/>
          <p:cNvSpPr/>
          <p:nvPr/>
        </p:nvSpPr>
        <p:spPr>
          <a:xfrm>
            <a:off x="3357856" y="5195706"/>
            <a:ext cx="876911"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150</a:t>
            </a:r>
          </a:p>
        </p:txBody>
      </p:sp>
      <p:sp>
        <p:nvSpPr>
          <p:cNvPr id="644" name="160"/>
          <p:cNvSpPr/>
          <p:nvPr/>
        </p:nvSpPr>
        <p:spPr>
          <a:xfrm>
            <a:off x="3357856" y="5906754"/>
            <a:ext cx="876911"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160</a:t>
            </a:r>
          </a:p>
        </p:txBody>
      </p:sp>
      <p:sp>
        <p:nvSpPr>
          <p:cNvPr id="645" name="184"/>
          <p:cNvSpPr/>
          <p:nvPr/>
        </p:nvSpPr>
        <p:spPr>
          <a:xfrm>
            <a:off x="3357856" y="6617803"/>
            <a:ext cx="876911"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184</a:t>
            </a:r>
          </a:p>
        </p:txBody>
      </p:sp>
      <p:sp>
        <p:nvSpPr>
          <p:cNvPr id="646" name="18"/>
          <p:cNvSpPr/>
          <p:nvPr/>
        </p:nvSpPr>
        <p:spPr>
          <a:xfrm>
            <a:off x="3484958" y="7328850"/>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ts val="7900"/>
              </a:lnSpc>
              <a:defRPr sz="3600"/>
            </a:lvl1pPr>
          </a:lstStyle>
          <a:p>
            <a:r>
              <a:t>18</a:t>
            </a:r>
          </a:p>
        </p:txBody>
      </p:sp>
      <p:sp>
        <p:nvSpPr>
          <p:cNvPr id="647" name="38"/>
          <p:cNvSpPr/>
          <p:nvPr/>
        </p:nvSpPr>
        <p:spPr>
          <a:xfrm>
            <a:off x="3484958" y="8039898"/>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38</a:t>
            </a:r>
          </a:p>
        </p:txBody>
      </p:sp>
      <p:sp>
        <p:nvSpPr>
          <p:cNvPr id="648" name="39"/>
          <p:cNvSpPr/>
          <p:nvPr/>
        </p:nvSpPr>
        <p:spPr>
          <a:xfrm>
            <a:off x="3484958" y="8750946"/>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39</a:t>
            </a:r>
          </a:p>
        </p:txBody>
      </p:sp>
      <p:sp>
        <p:nvSpPr>
          <p:cNvPr id="649" name="55"/>
          <p:cNvSpPr/>
          <p:nvPr/>
        </p:nvSpPr>
        <p:spPr>
          <a:xfrm>
            <a:off x="3484958" y="9461994"/>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55</a:t>
            </a:r>
          </a:p>
        </p:txBody>
      </p:sp>
      <p:sp>
        <p:nvSpPr>
          <p:cNvPr id="650" name="58"/>
          <p:cNvSpPr/>
          <p:nvPr/>
        </p:nvSpPr>
        <p:spPr>
          <a:xfrm>
            <a:off x="3484958" y="10198442"/>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58</a:t>
            </a:r>
          </a:p>
        </p:txBody>
      </p:sp>
      <p:sp>
        <p:nvSpPr>
          <p:cNvPr id="651" name="90"/>
          <p:cNvSpPr/>
          <p:nvPr/>
        </p:nvSpPr>
        <p:spPr>
          <a:xfrm>
            <a:off x="3484958" y="10922189"/>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90</a:t>
            </a:r>
          </a:p>
        </p:txBody>
      </p:sp>
      <p:pic>
        <p:nvPicPr>
          <p:cNvPr id="652" name="1524107732230.png" descr="1524107732230.png"/>
          <p:cNvPicPr>
            <a:picLocks noChangeAspect="1"/>
          </p:cNvPicPr>
          <p:nvPr/>
        </p:nvPicPr>
        <p:blipFill>
          <a:blip r:embed="rId2">
            <a:extLst/>
          </a:blip>
          <a:srcRect t="90317"/>
          <a:stretch>
            <a:fillRect/>
          </a:stretch>
        </p:blipFill>
        <p:spPr>
          <a:xfrm>
            <a:off x="697990" y="11595137"/>
            <a:ext cx="12026661" cy="942025"/>
          </a:xfrm>
          <a:prstGeom prst="rect">
            <a:avLst/>
          </a:prstGeom>
          <a:ln w="12700">
            <a:miter lim="400000"/>
          </a:ln>
        </p:spPr>
      </p:pic>
      <p:sp>
        <p:nvSpPr>
          <p:cNvPr id="653" name="50"/>
          <p:cNvSpPr/>
          <p:nvPr/>
        </p:nvSpPr>
        <p:spPr>
          <a:xfrm>
            <a:off x="9355095" y="5195706"/>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50</a:t>
            </a:r>
          </a:p>
        </p:txBody>
      </p:sp>
      <p:sp>
        <p:nvSpPr>
          <p:cNvPr id="654" name="10"/>
          <p:cNvSpPr/>
          <p:nvPr/>
        </p:nvSpPr>
        <p:spPr>
          <a:xfrm>
            <a:off x="9355095" y="5906754"/>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10</a:t>
            </a:r>
          </a:p>
        </p:txBody>
      </p:sp>
      <p:sp>
        <p:nvSpPr>
          <p:cNvPr id="655" name="24"/>
          <p:cNvSpPr/>
          <p:nvPr/>
        </p:nvSpPr>
        <p:spPr>
          <a:xfrm>
            <a:off x="9355095" y="6617803"/>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24</a:t>
            </a:r>
          </a:p>
        </p:txBody>
      </p:sp>
      <p:sp>
        <p:nvSpPr>
          <p:cNvPr id="656" name="166"/>
          <p:cNvSpPr/>
          <p:nvPr/>
        </p:nvSpPr>
        <p:spPr>
          <a:xfrm>
            <a:off x="9227993" y="7328850"/>
            <a:ext cx="876911"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166</a:t>
            </a:r>
          </a:p>
        </p:txBody>
      </p:sp>
      <p:sp>
        <p:nvSpPr>
          <p:cNvPr id="657" name="20"/>
          <p:cNvSpPr/>
          <p:nvPr/>
        </p:nvSpPr>
        <p:spPr>
          <a:xfrm>
            <a:off x="9355095" y="8039898"/>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20</a:t>
            </a:r>
          </a:p>
        </p:txBody>
      </p:sp>
      <p:sp>
        <p:nvSpPr>
          <p:cNvPr id="658" name="1"/>
          <p:cNvSpPr/>
          <p:nvPr/>
        </p:nvSpPr>
        <p:spPr>
          <a:xfrm>
            <a:off x="9482197" y="8750946"/>
            <a:ext cx="368504"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a:t>
            </a:r>
          </a:p>
        </p:txBody>
      </p:sp>
      <p:sp>
        <p:nvSpPr>
          <p:cNvPr id="659" name="16"/>
          <p:cNvSpPr/>
          <p:nvPr/>
        </p:nvSpPr>
        <p:spPr>
          <a:xfrm>
            <a:off x="9355095" y="9461994"/>
            <a:ext cx="62270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16</a:t>
            </a:r>
          </a:p>
        </p:txBody>
      </p:sp>
      <p:sp>
        <p:nvSpPr>
          <p:cNvPr id="660" name="3"/>
          <p:cNvSpPr/>
          <p:nvPr/>
        </p:nvSpPr>
        <p:spPr>
          <a:xfrm>
            <a:off x="9355095" y="10198442"/>
            <a:ext cx="622708"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3</a:t>
            </a:r>
          </a:p>
        </p:txBody>
      </p:sp>
      <p:sp>
        <p:nvSpPr>
          <p:cNvPr id="661" name="32"/>
          <p:cNvSpPr/>
          <p:nvPr/>
        </p:nvSpPr>
        <p:spPr>
          <a:xfrm>
            <a:off x="9355095" y="10922189"/>
            <a:ext cx="622708"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32</a:t>
            </a:r>
          </a:p>
        </p:txBody>
      </p:sp>
      <p:sp>
        <p:nvSpPr>
          <p:cNvPr id="662" name="35.8"/>
          <p:cNvSpPr/>
          <p:nvPr/>
        </p:nvSpPr>
        <p:spPr>
          <a:xfrm>
            <a:off x="7413592" y="11704278"/>
            <a:ext cx="1050287"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lvl1pPr>
          </a:lstStyle>
          <a:p>
            <a:r>
              <a:t>35.8</a:t>
            </a:r>
          </a:p>
        </p:txBody>
      </p:sp>
      <p:sp>
        <p:nvSpPr>
          <p:cNvPr id="663" name="当前100—&gt;150—&gt;160—&gt;184—&gt;18—&gt;38—&gt;39—&gt;55—&gt;58—&gt;90"/>
          <p:cNvSpPr/>
          <p:nvPr/>
        </p:nvSpPr>
        <p:spPr>
          <a:xfrm>
            <a:off x="13030854" y="5129810"/>
            <a:ext cx="10534254" cy="1774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10000"/>
              </a:lnSpc>
              <a:defRPr sz="4800"/>
            </a:pPr>
            <a:r>
              <a:t>当前</a:t>
            </a:r>
            <a:r>
              <a:rPr b="1">
                <a:latin typeface="Helvetica"/>
                <a:ea typeface="Helvetica"/>
                <a:cs typeface="Helvetica"/>
                <a:sym typeface="Helvetica"/>
              </a:rPr>
              <a:t>100</a:t>
            </a:r>
            <a:r>
              <a:t>—&gt;</a:t>
            </a:r>
            <a:r>
              <a:rPr b="1">
                <a:latin typeface="Helvetica"/>
                <a:ea typeface="Helvetica"/>
                <a:cs typeface="Helvetica"/>
                <a:sym typeface="Helvetica"/>
              </a:rPr>
              <a:t>150</a:t>
            </a:r>
            <a:r>
              <a:t>—&gt;</a:t>
            </a:r>
            <a:r>
              <a:rPr b="1">
                <a:latin typeface="Helvetica"/>
                <a:ea typeface="Helvetica"/>
                <a:cs typeface="Helvetica"/>
                <a:sym typeface="Helvetica"/>
              </a:rPr>
              <a:t>160</a:t>
            </a:r>
            <a:r>
              <a:t>—&gt;</a:t>
            </a:r>
            <a:r>
              <a:rPr b="1">
                <a:latin typeface="Helvetica"/>
                <a:ea typeface="Helvetica"/>
                <a:cs typeface="Helvetica"/>
                <a:sym typeface="Helvetica"/>
              </a:rPr>
              <a:t>184</a:t>
            </a:r>
            <a:r>
              <a:t>—&gt;</a:t>
            </a:r>
            <a:r>
              <a:rPr b="1">
                <a:latin typeface="Helvetica"/>
                <a:ea typeface="Helvetica"/>
                <a:cs typeface="Helvetica"/>
                <a:sym typeface="Helvetica"/>
              </a:rPr>
              <a:t>18</a:t>
            </a:r>
            <a:r>
              <a:t>—&gt;</a:t>
            </a:r>
            <a:r>
              <a:rPr b="1">
                <a:latin typeface="Helvetica"/>
                <a:ea typeface="Helvetica"/>
                <a:cs typeface="Helvetica"/>
                <a:sym typeface="Helvetica"/>
              </a:rPr>
              <a:t>38</a:t>
            </a:r>
            <a:r>
              <a:t>—&gt;</a:t>
            </a:r>
            <a:r>
              <a:rPr b="1">
                <a:latin typeface="Helvetica"/>
                <a:ea typeface="Helvetica"/>
                <a:cs typeface="Helvetica"/>
                <a:sym typeface="Helvetica"/>
              </a:rPr>
              <a:t>39</a:t>
            </a:r>
            <a:r>
              <a:t>—&gt;</a:t>
            </a:r>
            <a:r>
              <a:rPr b="1">
                <a:latin typeface="Helvetica"/>
                <a:ea typeface="Helvetica"/>
                <a:cs typeface="Helvetica"/>
                <a:sym typeface="Helvetica"/>
              </a:rPr>
              <a:t>55</a:t>
            </a:r>
            <a:r>
              <a:t>—&gt;</a:t>
            </a:r>
            <a:r>
              <a:rPr b="1">
                <a:latin typeface="Helvetica"/>
                <a:ea typeface="Helvetica"/>
                <a:cs typeface="Helvetica"/>
                <a:sym typeface="Helvetica"/>
              </a:rPr>
              <a:t>58</a:t>
            </a:r>
            <a:r>
              <a:t>—&gt;</a:t>
            </a:r>
            <a:r>
              <a:rPr b="1">
                <a:latin typeface="Helvetica"/>
                <a:ea typeface="Helvetica"/>
                <a:cs typeface="Helvetica"/>
                <a:sym typeface="Helvetica"/>
              </a:rPr>
              <a:t>90</a:t>
            </a:r>
          </a:p>
        </p:txBody>
      </p:sp>
      <p:sp>
        <p:nvSpPr>
          <p:cNvPr id="665" name="平均寻道长度：322/9=35.8"/>
          <p:cNvSpPr/>
          <p:nvPr/>
        </p:nvSpPr>
        <p:spPr>
          <a:xfrm>
            <a:off x="13176865" y="8267975"/>
            <a:ext cx="9374333" cy="952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nSpc>
                <a:spcPct val="110000"/>
              </a:lnSpc>
              <a:defRPr sz="4800"/>
            </a:lvl1pPr>
          </a:lstStyle>
          <a:p>
            <a:r>
              <a:t>平均寻道长度：322/9=35.8</a:t>
            </a:r>
          </a:p>
        </p:txBody>
      </p:sp>
      <p:sp>
        <p:nvSpPr>
          <p:cNvPr id="28" name="矩形 27"/>
          <p:cNvSpPr/>
          <p:nvPr/>
        </p:nvSpPr>
        <p:spPr>
          <a:xfrm>
            <a:off x="141654" y="54688"/>
            <a:ext cx="1301638" cy="271869"/>
          </a:xfrm>
          <a:prstGeom prst="rect">
            <a:avLst/>
          </a:prstGeom>
          <a:ln w="12700">
            <a:miter lim="400000"/>
          </a:ln>
        </p:spPr>
        <p:txBody>
          <a:bodyPr wrap="none" lIns="50800" tIns="50800" rIns="50800" bIns="50800" anchor="ctr">
            <a:spAutoFit/>
          </a:bodyPr>
          <a:lstStyle/>
          <a:p>
            <a:pPr algn="l" defTabSz="821531"/>
            <a:r>
              <a:rPr lang="en-US" altLang="zh-CN" sz="1100" dirty="0">
                <a:solidFill>
                  <a:schemeClr val="bg2"/>
                </a:solidFill>
                <a:latin typeface="SimSun" charset="-122"/>
                <a:ea typeface="SimSun" charset="-122"/>
                <a:cs typeface="SimSun" charset="-122"/>
              </a:rPr>
              <a:t>6.6.2</a:t>
            </a:r>
            <a:r>
              <a:rPr lang="zh-CN" altLang="en-US" sz="1100" dirty="0">
                <a:solidFill>
                  <a:schemeClr val="bg2"/>
                </a:solidFill>
                <a:latin typeface="SimSun" charset="-122"/>
                <a:ea typeface="SimSun" charset="-122"/>
                <a:cs typeface="SimSun" charset="-122"/>
              </a:rPr>
              <a:t>二、磁盘调度</a:t>
            </a:r>
          </a:p>
        </p:txBody>
      </p:sp>
      <p:sp>
        <p:nvSpPr>
          <p:cNvPr id="29" name="100"/>
          <p:cNvSpPr/>
          <p:nvPr/>
        </p:nvSpPr>
        <p:spPr>
          <a:xfrm>
            <a:off x="5691105" y="3846295"/>
            <a:ext cx="680198" cy="47192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defRPr sz="3200"/>
            </a:lvl1pPr>
          </a:lstStyle>
          <a:p>
            <a:r>
              <a:rPr sz="2400" smtClean="0"/>
              <a:t>1</a:t>
            </a:r>
            <a:r>
              <a:rPr lang="en-US" altLang="zh-CN" sz="2400" smtClean="0"/>
              <a:t>0</a:t>
            </a:r>
            <a:r>
              <a:rPr sz="2400" smtClean="0"/>
              <a:t>0</a:t>
            </a:r>
            <a:endParaRPr sz="2400"/>
          </a:p>
        </p:txBody>
      </p:sp>
    </p:spTree>
    <p:extLst>
      <p:ext uri="{BB962C8B-B14F-4D97-AF65-F5344CB8AC3E}">
        <p14:creationId xmlns:p14="http://schemas.microsoft.com/office/powerpoint/2010/main" val="87046827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66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70"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671" name="磁盘调度"/>
          <p:cNvSpPr/>
          <p:nvPr/>
        </p:nvSpPr>
        <p:spPr>
          <a:xfrm>
            <a:off x="728760" y="827973"/>
            <a:ext cx="4889439"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
        <p:nvSpPr>
          <p:cNvPr id="672" name="（1） 先来先服务 (First Come First Served, FCFS)…"/>
          <p:cNvSpPr/>
          <p:nvPr/>
        </p:nvSpPr>
        <p:spPr>
          <a:xfrm>
            <a:off x="626682" y="3976482"/>
            <a:ext cx="16313786"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pPr>
            <a:r>
              <a:t>（1）	先来先服务 (First Come First Served, FCFS)</a:t>
            </a:r>
          </a:p>
          <a:p>
            <a:pPr algn="l">
              <a:lnSpc>
                <a:spcPct val="150000"/>
              </a:lnSpc>
            </a:pPr>
            <a:r>
              <a:t>（2）	最短寻道时间优先 (Shortest Seek Time First, SSTF)</a:t>
            </a:r>
          </a:p>
          <a:p>
            <a:pPr algn="l">
              <a:lnSpc>
                <a:spcPct val="150000"/>
              </a:lnSpc>
            </a:pPr>
            <a:r>
              <a:t>（3）	扫描算法 (SCAN)</a:t>
            </a:r>
          </a:p>
          <a:p>
            <a:pPr algn="l">
              <a:lnSpc>
                <a:spcPct val="150000"/>
              </a:lnSpc>
            </a:pPr>
            <a:r>
              <a:t>（4）	循环扫描算法 (CSCAN)</a:t>
            </a:r>
          </a:p>
          <a:p>
            <a:pPr algn="l">
              <a:lnSpc>
                <a:spcPct val="150000"/>
              </a:lnSpc>
            </a:pPr>
            <a:r>
              <a:t>（5）	NStepSCAN和FSCAN调度算法</a:t>
            </a:r>
          </a:p>
        </p:txBody>
      </p:sp>
      <p:pic>
        <p:nvPicPr>
          <p:cNvPr id="674" name="屏幕快照 2019-03-06 下午5.43.07.png" descr="屏幕快照 2019-03-06 下午5.43.07.png"/>
          <p:cNvPicPr>
            <a:picLocks noChangeAspect="1"/>
          </p:cNvPicPr>
          <p:nvPr/>
        </p:nvPicPr>
        <p:blipFill>
          <a:blip r:embed="rId4">
            <a:extLst/>
          </a:blip>
          <a:stretch>
            <a:fillRect/>
          </a:stretch>
        </p:blipFill>
        <p:spPr>
          <a:xfrm>
            <a:off x="20575216" y="660894"/>
            <a:ext cx="3352801" cy="1041401"/>
          </a:xfrm>
          <a:prstGeom prst="rect">
            <a:avLst/>
          </a:prstGeom>
          <a:ln w="12700">
            <a:miter lim="400000"/>
          </a:ln>
        </p:spPr>
      </p:pic>
    </p:spTree>
    <p:extLst>
      <p:ext uri="{BB962C8B-B14F-4D97-AF65-F5344CB8AC3E}">
        <p14:creationId xmlns:p14="http://schemas.microsoft.com/office/powerpoint/2010/main" val="130176178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79"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68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81"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682" name="磁盘结构"/>
          <p:cNvSpPr/>
          <p:nvPr/>
        </p:nvSpPr>
        <p:spPr>
          <a:xfrm>
            <a:off x="830549" y="1286257"/>
            <a:ext cx="421518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磁盘结构</a:t>
            </a:r>
          </a:p>
        </p:txBody>
      </p:sp>
      <p:sp>
        <p:nvSpPr>
          <p:cNvPr id="683" name="磁盘调度"/>
          <p:cNvSpPr/>
          <p:nvPr/>
        </p:nvSpPr>
        <p:spPr>
          <a:xfrm>
            <a:off x="830549" y="4899513"/>
            <a:ext cx="4215189"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磁盘调度</a:t>
            </a:r>
          </a:p>
        </p:txBody>
      </p:sp>
      <p:sp>
        <p:nvSpPr>
          <p:cNvPr id="684" name="提高磁盘I/O速度的方法"/>
          <p:cNvSpPr/>
          <p:nvPr/>
        </p:nvSpPr>
        <p:spPr>
          <a:xfrm>
            <a:off x="830549" y="8690899"/>
            <a:ext cx="712517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提高磁盘I/O速度的方法</a:t>
            </a:r>
          </a:p>
        </p:txBody>
      </p:sp>
      <p:sp>
        <p:nvSpPr>
          <p:cNvPr id="685" name="箭头"/>
          <p:cNvSpPr/>
          <p:nvPr/>
        </p:nvSpPr>
        <p:spPr>
          <a:xfrm>
            <a:off x="8472596" y="8642189"/>
            <a:ext cx="1575308" cy="1367422"/>
          </a:xfrm>
          <a:custGeom>
            <a:avLst/>
            <a:gdLst/>
            <a:ahLst/>
            <a:cxnLst>
              <a:cxn ang="0">
                <a:pos x="wd2" y="hd2"/>
              </a:cxn>
              <a:cxn ang="5400000">
                <a:pos x="wd2" y="hd2"/>
              </a:cxn>
              <a:cxn ang="10800000">
                <a:pos x="wd2" y="hd2"/>
              </a:cxn>
              <a:cxn ang="16200000">
                <a:pos x="wd2" y="hd2"/>
              </a:cxn>
            </a:cxnLst>
            <a:rect l="0" t="0" r="r" b="b"/>
            <a:pathLst>
              <a:path w="21600" h="21600" extrusionOk="0">
                <a:moveTo>
                  <a:pt x="11145" y="14256"/>
                </a:moveTo>
                <a:lnTo>
                  <a:pt x="11145" y="21600"/>
                </a:lnTo>
                <a:lnTo>
                  <a:pt x="0" y="10800"/>
                </a:lnTo>
                <a:lnTo>
                  <a:pt x="11145" y="0"/>
                </a:lnTo>
                <a:lnTo>
                  <a:pt x="11145" y="7344"/>
                </a:lnTo>
                <a:lnTo>
                  <a:pt x="21600" y="7344"/>
                </a:lnTo>
                <a:lnTo>
                  <a:pt x="21600" y="14256"/>
                </a:lnTo>
                <a:close/>
              </a:path>
            </a:pathLst>
          </a:cu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88981215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8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689"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690"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691" name="提高磁盘I/O速度的方法"/>
          <p:cNvSpPr/>
          <p:nvPr/>
        </p:nvSpPr>
        <p:spPr>
          <a:xfrm>
            <a:off x="703313" y="576577"/>
            <a:ext cx="7435642"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提高磁盘I/O速度的方法</a:t>
            </a:r>
          </a:p>
        </p:txBody>
      </p:sp>
      <p:sp>
        <p:nvSpPr>
          <p:cNvPr id="692" name="（1） 提前读…"/>
          <p:cNvSpPr/>
          <p:nvPr/>
        </p:nvSpPr>
        <p:spPr>
          <a:xfrm>
            <a:off x="910219" y="3161310"/>
            <a:ext cx="7021831"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pPr>
            <a:r>
              <a:t>（1）	提前读</a:t>
            </a:r>
          </a:p>
          <a:p>
            <a:pPr algn="l">
              <a:lnSpc>
                <a:spcPct val="150000"/>
              </a:lnSpc>
            </a:pPr>
            <a:r>
              <a:t>（2）	延迟写</a:t>
            </a:r>
          </a:p>
          <a:p>
            <a:pPr algn="l">
              <a:lnSpc>
                <a:spcPct val="150000"/>
              </a:lnSpc>
            </a:pPr>
            <a:r>
              <a:t>（3）	优化物理块的分布</a:t>
            </a:r>
          </a:p>
          <a:p>
            <a:pPr algn="l">
              <a:lnSpc>
                <a:spcPct val="150000"/>
              </a:lnSpc>
            </a:pPr>
            <a:r>
              <a:t>（4）	虚拟盘</a:t>
            </a:r>
          </a:p>
          <a:p>
            <a:pPr algn="l">
              <a:lnSpc>
                <a:spcPct val="150000"/>
              </a:lnSpc>
            </a:pPr>
            <a:r>
              <a:t>（5）磁盘高速缓存</a:t>
            </a:r>
          </a:p>
        </p:txBody>
      </p:sp>
      <p:sp>
        <p:nvSpPr>
          <p:cNvPr id="693" name="6.6.3.0 提高磁盘I/O速度的方"/>
          <p:cNvSpPr/>
          <p:nvPr/>
        </p:nvSpPr>
        <p:spPr>
          <a:xfrm>
            <a:off x="134299" y="152699"/>
            <a:ext cx="333424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800" dirty="0">
                <a:solidFill>
                  <a:schemeClr val="bg2"/>
                </a:solidFill>
                <a:latin typeface="SimSun" charset="-122"/>
                <a:ea typeface="SimSun" charset="-122"/>
                <a:cs typeface="SimSun" charset="-122"/>
              </a:rPr>
              <a:t>6.6.3.0</a:t>
            </a:r>
            <a:r>
              <a:rPr lang="zh-CN" altLang="en-US" sz="1800" dirty="0">
                <a:solidFill>
                  <a:schemeClr val="bg2"/>
                </a:solidFill>
                <a:latin typeface="SimSun" charset="-122"/>
                <a:ea typeface="SimSun" charset="-122"/>
                <a:cs typeface="SimSun" charset="-122"/>
              </a:rPr>
              <a:t>提高磁盘</a:t>
            </a:r>
            <a:r>
              <a:rPr lang="en-US" altLang="zh-CN" sz="1800" dirty="0">
                <a:solidFill>
                  <a:schemeClr val="bg2"/>
                </a:solidFill>
                <a:latin typeface="SimSun" charset="-122"/>
                <a:ea typeface="SimSun" charset="-122"/>
                <a:cs typeface="SimSun" charset="-122"/>
              </a:rPr>
              <a:t>I/O</a:t>
            </a:r>
            <a:r>
              <a:rPr lang="zh-CN" altLang="en-US" sz="1800" dirty="0">
                <a:solidFill>
                  <a:schemeClr val="bg2"/>
                </a:solidFill>
                <a:latin typeface="SimSun" charset="-122"/>
                <a:ea typeface="SimSun" charset="-122"/>
                <a:cs typeface="SimSun" charset="-122"/>
              </a:rPr>
              <a:t>速度的方法</a:t>
            </a:r>
            <a:endParaRPr sz="1800" dirty="0">
              <a:solidFill>
                <a:schemeClr val="bg2"/>
              </a:solidFill>
              <a:latin typeface="SimSun" charset="-122"/>
              <a:ea typeface="SimSun" charset="-122"/>
              <a:cs typeface="SimSun" charset="-122"/>
            </a:endParaRPr>
          </a:p>
        </p:txBody>
      </p:sp>
      <p:pic>
        <p:nvPicPr>
          <p:cNvPr id="694" name="屏幕快照 2019-03-06 下午5.45.13.png" descr="屏幕快照 2019-03-06 下午5.45.13.png"/>
          <p:cNvPicPr>
            <a:picLocks noChangeAspect="1"/>
          </p:cNvPicPr>
          <p:nvPr/>
        </p:nvPicPr>
        <p:blipFill>
          <a:blip r:embed="rId4">
            <a:extLst/>
          </a:blip>
          <a:stretch>
            <a:fillRect/>
          </a:stretch>
        </p:blipFill>
        <p:spPr>
          <a:xfrm>
            <a:off x="19972277" y="781068"/>
            <a:ext cx="3938021" cy="1184261"/>
          </a:xfrm>
          <a:prstGeom prst="rect">
            <a:avLst/>
          </a:prstGeom>
          <a:ln w="12700">
            <a:miter lim="400000"/>
          </a:ln>
        </p:spPr>
      </p:pic>
      <p:sp>
        <p:nvSpPr>
          <p:cNvPr id="695" name="减少磁臂移动距离"/>
          <p:cNvSpPr/>
          <p:nvPr/>
        </p:nvSpPr>
        <p:spPr>
          <a:xfrm>
            <a:off x="8357398" y="5828310"/>
            <a:ext cx="5194301" cy="990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lvl1pPr>
          </a:lstStyle>
          <a:p>
            <a:r>
              <a:t>减少磁臂移动距离</a:t>
            </a:r>
          </a:p>
        </p:txBody>
      </p:sp>
      <p:sp>
        <p:nvSpPr>
          <p:cNvPr id="696" name="减少读数据的时间"/>
          <p:cNvSpPr/>
          <p:nvPr/>
        </p:nvSpPr>
        <p:spPr>
          <a:xfrm>
            <a:off x="5053117" y="3132412"/>
            <a:ext cx="5194301" cy="990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lvl1pPr>
          </a:lstStyle>
          <a:p>
            <a:r>
              <a:t>减少读数据的时间</a:t>
            </a:r>
          </a:p>
        </p:txBody>
      </p:sp>
      <p:sp>
        <p:nvSpPr>
          <p:cNvPr id="697" name="减少写磁盘的次数"/>
          <p:cNvSpPr/>
          <p:nvPr/>
        </p:nvSpPr>
        <p:spPr>
          <a:xfrm>
            <a:off x="5053117" y="4480361"/>
            <a:ext cx="5194301" cy="990601"/>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lvl1pPr>
          </a:lstStyle>
          <a:p>
            <a:r>
              <a:t>减少写磁盘的次数</a:t>
            </a:r>
          </a:p>
        </p:txBody>
      </p:sp>
      <p:sp>
        <p:nvSpPr>
          <p:cNvPr id="698" name="存放临时文件"/>
          <p:cNvSpPr/>
          <p:nvPr/>
        </p:nvSpPr>
        <p:spPr>
          <a:xfrm>
            <a:off x="4858434" y="7043183"/>
            <a:ext cx="9720610" cy="1256754"/>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lvl1pPr>
          </a:lstStyle>
          <a:p>
            <a:r>
              <a:rPr lang="zh-CN" altLang="en-US" dirty="0" smtClean="0"/>
              <a:t>内存空间仿真磁盘，</a:t>
            </a:r>
            <a:r>
              <a:rPr dirty="0" smtClean="0"/>
              <a:t>存放临时文件</a:t>
            </a:r>
            <a:endParaRPr dirty="0"/>
          </a:p>
        </p:txBody>
      </p:sp>
      <p:sp>
        <p:nvSpPr>
          <p:cNvPr id="699" name="逻辑上属于磁盘 物理上在内存中"/>
          <p:cNvSpPr/>
          <p:nvPr/>
        </p:nvSpPr>
        <p:spPr>
          <a:xfrm>
            <a:off x="6761913" y="8391132"/>
            <a:ext cx="9435275" cy="1256754"/>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150000"/>
              </a:lnSpc>
            </a:lvl1pPr>
          </a:lstStyle>
          <a:p>
            <a:r>
              <a:rPr dirty="0" smtClean="0"/>
              <a:t>逻辑上属于磁盘 </a:t>
            </a:r>
            <a:r>
              <a:rPr dirty="0"/>
              <a:t>物理上在内存中</a:t>
            </a:r>
          </a:p>
        </p:txBody>
      </p:sp>
    </p:spTree>
    <p:extLst>
      <p:ext uri="{BB962C8B-B14F-4D97-AF65-F5344CB8AC3E}">
        <p14:creationId xmlns:p14="http://schemas.microsoft.com/office/powerpoint/2010/main" val="214432225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0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05" name="为了提高磁盘I/O速度，用来暂存从磁盘中读出的一系列盘块中的信息的方法是（）…"/>
          <p:cNvSpPr/>
          <p:nvPr/>
        </p:nvSpPr>
        <p:spPr>
          <a:xfrm>
            <a:off x="2149132" y="3265335"/>
            <a:ext cx="20085736"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为了提高磁盘I/O速度，用来暂存从磁盘中读出的一系列盘块中的信息的方法是（）</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A:提前读</a:t>
            </a:r>
          </a:p>
          <a:p>
            <a:pPr algn="just">
              <a:lnSpc>
                <a:spcPct val="120000"/>
              </a:lnSpc>
              <a:defRPr sz="4800">
                <a:latin typeface="Lantinghei SC Extralight"/>
                <a:ea typeface="Lantinghei SC Extralight"/>
                <a:cs typeface="Lantinghei SC Extralight"/>
                <a:sym typeface="Lantinghei SC Extralight"/>
              </a:defRPr>
            </a:pPr>
            <a:r>
              <a:t>B:优化物理块的分布</a:t>
            </a:r>
          </a:p>
          <a:p>
            <a:pPr algn="just">
              <a:lnSpc>
                <a:spcPct val="120000"/>
              </a:lnSpc>
              <a:defRPr sz="4800">
                <a:latin typeface="Lantinghei SC Extralight"/>
                <a:ea typeface="Lantinghei SC Extralight"/>
                <a:cs typeface="Lantinghei SC Extralight"/>
                <a:sym typeface="Lantinghei SC Extralight"/>
              </a:defRPr>
            </a:pPr>
            <a:r>
              <a:t>C:虚拟盘</a:t>
            </a:r>
          </a:p>
          <a:p>
            <a:pPr algn="just">
              <a:lnSpc>
                <a:spcPct val="120000"/>
              </a:lnSpc>
              <a:defRPr sz="4800">
                <a:latin typeface="Lantinghei SC Extralight"/>
                <a:ea typeface="Lantinghei SC Extralight"/>
                <a:cs typeface="Lantinghei SC Extralight"/>
                <a:sym typeface="Lantinghei SC Extralight"/>
              </a:defRPr>
            </a:pPr>
            <a:r>
              <a:t>D:磁盘高速缓存</a:t>
            </a:r>
          </a:p>
        </p:txBody>
      </p:sp>
      <p:sp>
        <p:nvSpPr>
          <p:cNvPr id="706"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07"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8" name="6.6.3.0 提高磁盘I/O速度的方"/>
          <p:cNvSpPr/>
          <p:nvPr/>
        </p:nvSpPr>
        <p:spPr>
          <a:xfrm>
            <a:off x="134299" y="152699"/>
            <a:ext cx="333424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800" dirty="0">
                <a:solidFill>
                  <a:schemeClr val="bg2"/>
                </a:solidFill>
                <a:latin typeface="SimSun" charset="-122"/>
                <a:ea typeface="SimSun" charset="-122"/>
                <a:cs typeface="SimSun" charset="-122"/>
              </a:rPr>
              <a:t>6.6.3.0</a:t>
            </a:r>
            <a:r>
              <a:rPr lang="zh-CN" altLang="en-US" sz="1800" dirty="0">
                <a:solidFill>
                  <a:schemeClr val="bg2"/>
                </a:solidFill>
                <a:latin typeface="SimSun" charset="-122"/>
                <a:ea typeface="SimSun" charset="-122"/>
                <a:cs typeface="SimSun" charset="-122"/>
              </a:rPr>
              <a:t>提高磁盘</a:t>
            </a:r>
            <a:r>
              <a:rPr lang="en-US" altLang="zh-CN" sz="1800" dirty="0">
                <a:solidFill>
                  <a:schemeClr val="bg2"/>
                </a:solidFill>
                <a:latin typeface="SimSun" charset="-122"/>
                <a:ea typeface="SimSun" charset="-122"/>
                <a:cs typeface="SimSun" charset="-122"/>
              </a:rPr>
              <a:t>I/O</a:t>
            </a:r>
            <a:r>
              <a:rPr lang="zh-CN" altLang="en-US" sz="1800" dirty="0">
                <a:solidFill>
                  <a:schemeClr val="bg2"/>
                </a:solidFill>
                <a:latin typeface="SimSun" charset="-122"/>
                <a:ea typeface="SimSun" charset="-122"/>
                <a:cs typeface="SimSun" charset="-122"/>
              </a:rPr>
              <a:t>速度的方法</a:t>
            </a:r>
            <a:endParaRPr sz="1800"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20240706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11" name="为了提高磁盘I/O速度，用来暂存从磁盘中读出的一系列盘块中的信息的方法是（）…"/>
          <p:cNvSpPr/>
          <p:nvPr/>
        </p:nvSpPr>
        <p:spPr>
          <a:xfrm>
            <a:off x="2149132" y="3265335"/>
            <a:ext cx="20085736" cy="6974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defRPr sz="4800">
                <a:latin typeface="Lantinghei SC Extralight"/>
                <a:ea typeface="Lantinghei SC Extralight"/>
                <a:cs typeface="Lantinghei SC Extralight"/>
                <a:sym typeface="Lantinghei SC Extralight"/>
              </a:defRPr>
            </a:pPr>
            <a:r>
              <a:t>为了提高磁盘I/O速度，用来暂存从磁盘中读出的一系列盘块中的信息的方法是（）</a:t>
            </a:r>
          </a:p>
          <a:p>
            <a:pPr algn="just">
              <a:lnSpc>
                <a:spcPct val="120000"/>
              </a:lnSpc>
              <a:defRPr sz="4800">
                <a:latin typeface="Lantinghei SC Extralight"/>
                <a:ea typeface="Lantinghei SC Extralight"/>
                <a:cs typeface="Lantinghei SC Extralight"/>
                <a:sym typeface="Lantinghei SC Extralight"/>
              </a:defRPr>
            </a:pPr>
            <a:endParaRPr/>
          </a:p>
          <a:p>
            <a:pPr algn="just">
              <a:lnSpc>
                <a:spcPct val="120000"/>
              </a:lnSpc>
              <a:defRPr sz="4800">
                <a:latin typeface="Lantinghei SC Extralight"/>
                <a:ea typeface="Lantinghei SC Extralight"/>
                <a:cs typeface="Lantinghei SC Extralight"/>
                <a:sym typeface="Lantinghei SC Extralight"/>
              </a:defRPr>
            </a:pPr>
            <a:r>
              <a:t>A:提前读</a:t>
            </a:r>
          </a:p>
          <a:p>
            <a:pPr algn="just">
              <a:lnSpc>
                <a:spcPct val="120000"/>
              </a:lnSpc>
              <a:defRPr sz="4800">
                <a:latin typeface="Lantinghei SC Extralight"/>
                <a:ea typeface="Lantinghei SC Extralight"/>
                <a:cs typeface="Lantinghei SC Extralight"/>
                <a:sym typeface="Lantinghei SC Extralight"/>
              </a:defRPr>
            </a:pPr>
            <a:r>
              <a:t>B:优化物理块的分布</a:t>
            </a:r>
          </a:p>
          <a:p>
            <a:pPr algn="just">
              <a:lnSpc>
                <a:spcPct val="120000"/>
              </a:lnSpc>
              <a:defRPr sz="4800">
                <a:latin typeface="Lantinghei SC Extralight"/>
                <a:ea typeface="Lantinghei SC Extralight"/>
                <a:cs typeface="Lantinghei SC Extralight"/>
                <a:sym typeface="Lantinghei SC Extralight"/>
              </a:defRPr>
            </a:pPr>
            <a:r>
              <a:t>C:虚拟盘</a:t>
            </a:r>
          </a:p>
          <a:p>
            <a:pPr algn="just">
              <a:lnSpc>
                <a:spcPct val="120000"/>
              </a:lnSpc>
              <a:defRPr sz="4800">
                <a:solidFill>
                  <a:schemeClr val="accent5"/>
                </a:solidFill>
                <a:latin typeface="Lantinghei SC Extralight"/>
                <a:ea typeface="Lantinghei SC Extralight"/>
                <a:cs typeface="Lantinghei SC Extralight"/>
                <a:sym typeface="Lantinghei SC Extralight"/>
              </a:defRPr>
            </a:pPr>
            <a:r>
              <a:t>D:磁盘高速缓存</a:t>
            </a:r>
          </a:p>
        </p:txBody>
      </p:sp>
      <p:sp>
        <p:nvSpPr>
          <p:cNvPr id="712"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13" name="第六节 磁盘管理"/>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磁盘管理</a:t>
            </a:r>
          </a:p>
        </p:txBody>
      </p:sp>
      <p:sp>
        <p:nvSpPr>
          <p:cNvPr id="8" name="6.6.3.0 提高磁盘I/O速度的方"/>
          <p:cNvSpPr/>
          <p:nvPr/>
        </p:nvSpPr>
        <p:spPr>
          <a:xfrm>
            <a:off x="134299" y="152699"/>
            <a:ext cx="3334246"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1800" dirty="0">
                <a:solidFill>
                  <a:schemeClr val="bg2"/>
                </a:solidFill>
                <a:latin typeface="SimSun" charset="-122"/>
                <a:ea typeface="SimSun" charset="-122"/>
                <a:cs typeface="SimSun" charset="-122"/>
              </a:rPr>
              <a:t>6.6.3.0</a:t>
            </a:r>
            <a:r>
              <a:rPr lang="zh-CN" altLang="en-US" sz="1800" dirty="0">
                <a:solidFill>
                  <a:schemeClr val="bg2"/>
                </a:solidFill>
                <a:latin typeface="SimSun" charset="-122"/>
                <a:ea typeface="SimSun" charset="-122"/>
                <a:cs typeface="SimSun" charset="-122"/>
              </a:rPr>
              <a:t>提高磁盘</a:t>
            </a:r>
            <a:r>
              <a:rPr lang="en-US" altLang="zh-CN" sz="1800" dirty="0">
                <a:solidFill>
                  <a:schemeClr val="bg2"/>
                </a:solidFill>
                <a:latin typeface="SimSun" charset="-122"/>
                <a:ea typeface="SimSun" charset="-122"/>
                <a:cs typeface="SimSun" charset="-122"/>
              </a:rPr>
              <a:t>I/O</a:t>
            </a:r>
            <a:r>
              <a:rPr lang="zh-CN" altLang="en-US" sz="1800" dirty="0">
                <a:solidFill>
                  <a:schemeClr val="bg2"/>
                </a:solidFill>
                <a:latin typeface="SimSun" charset="-122"/>
                <a:ea typeface="SimSun" charset="-122"/>
                <a:cs typeface="SimSun" charset="-122"/>
              </a:rPr>
              <a:t>速度的方法</a:t>
            </a:r>
            <a:endParaRPr sz="1800" dirty="0">
              <a:solidFill>
                <a:schemeClr val="bg2"/>
              </a:solidFill>
              <a:latin typeface="SimSun" charset="-122"/>
              <a:ea typeface="SimSun" charset="-122"/>
              <a:cs typeface="SimSun" charset="-122"/>
            </a:endParaRPr>
          </a:p>
        </p:txBody>
      </p:sp>
    </p:spTree>
    <p:extLst>
      <p:ext uri="{BB962C8B-B14F-4D97-AF65-F5344CB8AC3E}">
        <p14:creationId xmlns:p14="http://schemas.microsoft.com/office/powerpoint/2010/main" val="24146141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6"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17" name="1 I/O系统的组成"/>
          <p:cNvSpPr/>
          <p:nvPr/>
        </p:nvSpPr>
        <p:spPr>
          <a:xfrm>
            <a:off x="9783929" y="3559676"/>
            <a:ext cx="61182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I/O系统的组成</a:t>
            </a:r>
          </a:p>
        </p:txBody>
      </p:sp>
      <p:sp>
        <p:nvSpPr>
          <p:cNvPr id="718" name="2 I/O控制方式"/>
          <p:cNvSpPr/>
          <p:nvPr/>
        </p:nvSpPr>
        <p:spPr>
          <a:xfrm>
            <a:off x="9783929" y="4679034"/>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I/O控制方式</a:t>
            </a:r>
          </a:p>
        </p:txBody>
      </p:sp>
      <p:sp>
        <p:nvSpPr>
          <p:cNvPr id="719" name="3 缓冲管理"/>
          <p:cNvSpPr/>
          <p:nvPr/>
        </p:nvSpPr>
        <p:spPr>
          <a:xfrm>
            <a:off x="9783929" y="5742080"/>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缓冲管理</a:t>
            </a:r>
          </a:p>
        </p:txBody>
      </p:sp>
      <p:sp>
        <p:nvSpPr>
          <p:cNvPr id="720"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721" name="4 设备分配"/>
          <p:cNvSpPr/>
          <p:nvPr/>
        </p:nvSpPr>
        <p:spPr>
          <a:xfrm>
            <a:off x="9783929" y="6805127"/>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设备分配</a:t>
            </a:r>
          </a:p>
        </p:txBody>
      </p:sp>
      <p:sp>
        <p:nvSpPr>
          <p:cNvPr id="722" name="5 I/O软件原理"/>
          <p:cNvSpPr/>
          <p:nvPr/>
        </p:nvSpPr>
        <p:spPr>
          <a:xfrm>
            <a:off x="9783929" y="7924486"/>
            <a:ext cx="530547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I/O软件原理</a:t>
            </a:r>
          </a:p>
        </p:txBody>
      </p:sp>
      <p:sp>
        <p:nvSpPr>
          <p:cNvPr id="723" name="6 磁盘管理"/>
          <p:cNvSpPr/>
          <p:nvPr/>
        </p:nvSpPr>
        <p:spPr>
          <a:xfrm>
            <a:off x="9783929" y="8933846"/>
            <a:ext cx="4060268"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磁盘管理</a:t>
            </a:r>
          </a:p>
        </p:txBody>
      </p:sp>
      <p:sp>
        <p:nvSpPr>
          <p:cNvPr id="724" name="磁盘结构"/>
          <p:cNvSpPr/>
          <p:nvPr/>
        </p:nvSpPr>
        <p:spPr>
          <a:xfrm>
            <a:off x="2917376" y="7903071"/>
            <a:ext cx="5945018"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磁盘结构</a:t>
            </a:r>
          </a:p>
        </p:txBody>
      </p:sp>
      <p:sp>
        <p:nvSpPr>
          <p:cNvPr id="725" name="磁盘调度"/>
          <p:cNvSpPr/>
          <p:nvPr/>
        </p:nvSpPr>
        <p:spPr>
          <a:xfrm>
            <a:off x="4544136" y="8859837"/>
            <a:ext cx="4318258"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磁盘调度</a:t>
            </a:r>
          </a:p>
        </p:txBody>
      </p:sp>
      <p:sp>
        <p:nvSpPr>
          <p:cNvPr id="726" name="线条"/>
          <p:cNvSpPr/>
          <p:nvPr/>
        </p:nvSpPr>
        <p:spPr>
          <a:xfrm flipV="1">
            <a:off x="9059109" y="8261417"/>
            <a:ext cx="1" cy="2300391"/>
          </a:xfrm>
          <a:prstGeom prst="line">
            <a:avLst/>
          </a:prstGeom>
          <a:ln w="38100">
            <a:solidFill>
              <a:srgbClr val="000000"/>
            </a:solidFill>
            <a:miter lim="400000"/>
          </a:ln>
        </p:spPr>
        <p:txBody>
          <a:bodyPr lIns="50800" tIns="50800" rIns="50800" bIns="50800" anchor="ctr"/>
          <a:lstStyle/>
          <a:p>
            <a:pPr>
              <a:defRPr sz="3200"/>
            </a:pPr>
            <a:endParaRPr/>
          </a:p>
        </p:txBody>
      </p:sp>
      <p:sp>
        <p:nvSpPr>
          <p:cNvPr id="727" name="线条"/>
          <p:cNvSpPr/>
          <p:nvPr/>
        </p:nvSpPr>
        <p:spPr>
          <a:xfrm>
            <a:off x="9052227" y="9411683"/>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728" name="提高磁盘I/O速度的方法"/>
          <p:cNvSpPr/>
          <p:nvPr/>
        </p:nvSpPr>
        <p:spPr>
          <a:xfrm>
            <a:off x="2124957" y="9816744"/>
            <a:ext cx="6737437"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4500"/>
            </a:lvl1pPr>
          </a:lstStyle>
          <a:p>
            <a:r>
              <a:t>提高磁盘I/O速度的方法</a:t>
            </a:r>
          </a:p>
        </p:txBody>
      </p:sp>
    </p:spTree>
    <p:extLst>
      <p:ext uri="{BB962C8B-B14F-4D97-AF65-F5344CB8AC3E}">
        <p14:creationId xmlns:p14="http://schemas.microsoft.com/office/powerpoint/2010/main" val="1645375915"/>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1" name="银行家算法"/>
          <p:cNvSpPr/>
          <p:nvPr/>
        </p:nvSpPr>
        <p:spPr>
          <a:xfrm>
            <a:off x="1829514" y="5390679"/>
            <a:ext cx="6251576" cy="1362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9600" b="1">
                <a:latin typeface="华文细黑"/>
                <a:ea typeface="华文细黑"/>
                <a:cs typeface="华文细黑"/>
                <a:sym typeface="华文细黑"/>
              </a:defRPr>
            </a:lvl1pPr>
          </a:lstStyle>
          <a:p>
            <a:r>
              <a:t>银行家算法</a:t>
            </a:r>
          </a:p>
        </p:txBody>
      </p:sp>
    </p:spTree>
    <p:extLst>
      <p:ext uri="{BB962C8B-B14F-4D97-AF65-F5344CB8AC3E}">
        <p14:creationId xmlns:p14="http://schemas.microsoft.com/office/powerpoint/2010/main" val="148804537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1868446"/>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26" name="1.列表画出T0时刻的资源分配状态表，在表中显示进程还需要的资源数量和系统可用的资源数量。"/>
          <p:cNvSpPr/>
          <p:nvPr/>
        </p:nvSpPr>
        <p:spPr>
          <a:xfrm>
            <a:off x="631527" y="5310702"/>
            <a:ext cx="23120946"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1.列表画出T0时刻的资源分配状态表，在表中显示进程还需要的资源数量和系统可用的资源数量。</a:t>
            </a:r>
          </a:p>
        </p:txBody>
      </p:sp>
      <p:sp>
        <p:nvSpPr>
          <p:cNvPr id="827" name="2.T0时刻是否为安全状态？若是，请给出安全序列。"/>
          <p:cNvSpPr/>
          <p:nvPr/>
        </p:nvSpPr>
        <p:spPr>
          <a:xfrm>
            <a:off x="631527" y="6313017"/>
            <a:ext cx="22922074" cy="879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2.T0时刻是否为安全状态？若是，请给出安全序列。</a:t>
            </a:r>
          </a:p>
        </p:txBody>
      </p:sp>
      <p:sp>
        <p:nvSpPr>
          <p:cNvPr id="828" name="3.在T0时刻若进程P1请求资源（3，0，3），是否能实施资源分配？为什么？"/>
          <p:cNvSpPr/>
          <p:nvPr/>
        </p:nvSpPr>
        <p:spPr>
          <a:xfrm>
            <a:off x="631527" y="7315332"/>
            <a:ext cx="18403690"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3.在T0时刻若进程P1请求资源（3，0，3），是否能实施资源分配？为什么？</a:t>
            </a:r>
          </a:p>
        </p:txBody>
      </p:sp>
      <p:sp>
        <p:nvSpPr>
          <p:cNvPr id="829" name="4.在T0时刻若进程P4请求资源（2，0，1），则是否能实施资源分配？为什么？"/>
          <p:cNvSpPr/>
          <p:nvPr/>
        </p:nvSpPr>
        <p:spPr>
          <a:xfrm>
            <a:off x="631527" y="8317647"/>
            <a:ext cx="18943340"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4.在T0时刻若进程P4请求资源（2，0，1），则是否能实施资源分配？为什么？</a:t>
            </a:r>
          </a:p>
        </p:txBody>
      </p:sp>
    </p:spTree>
    <p:extLst>
      <p:ext uri="{BB962C8B-B14F-4D97-AF65-F5344CB8AC3E}">
        <p14:creationId xmlns:p14="http://schemas.microsoft.com/office/powerpoint/2010/main" val="14576726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40"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741" name="Chapter 6 I/O设备管理"/>
          <p:cNvSpPr/>
          <p:nvPr/>
        </p:nvSpPr>
        <p:spPr>
          <a:xfrm>
            <a:off x="10169822" y="12765819"/>
            <a:ext cx="404435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6 I/O设备管理</a:t>
            </a:r>
          </a:p>
        </p:txBody>
      </p:sp>
      <p:sp>
        <p:nvSpPr>
          <p:cNvPr id="1742" name="第四节 设备分配"/>
          <p:cNvSpPr/>
          <p:nvPr/>
        </p:nvSpPr>
        <p:spPr>
          <a:xfrm>
            <a:off x="10670778" y="105864"/>
            <a:ext cx="30424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第四节 设备分配</a:t>
            </a:r>
          </a:p>
        </p:txBody>
      </p:sp>
      <p:sp>
        <p:nvSpPr>
          <p:cNvPr id="1743" name="SPOOLing技术"/>
          <p:cNvSpPr/>
          <p:nvPr/>
        </p:nvSpPr>
        <p:spPr>
          <a:xfrm>
            <a:off x="368178" y="548291"/>
            <a:ext cx="5674552" cy="1143001"/>
          </a:xfrm>
          <a:prstGeom prst="roundRect">
            <a:avLst>
              <a:gd name="adj" fmla="val 16667"/>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SPOOLing技术</a:t>
            </a:r>
          </a:p>
        </p:txBody>
      </p:sp>
      <p:sp>
        <p:nvSpPr>
          <p:cNvPr id="1744" name="SPOOLing的含义"/>
          <p:cNvSpPr/>
          <p:nvPr/>
        </p:nvSpPr>
        <p:spPr>
          <a:xfrm>
            <a:off x="696251" y="2400005"/>
            <a:ext cx="5018406"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SPOOLing的</a:t>
            </a:r>
            <a:r>
              <a:rPr b="1">
                <a:latin typeface="Helvetica"/>
                <a:ea typeface="Helvetica"/>
                <a:cs typeface="Helvetica"/>
                <a:sym typeface="Helvetica"/>
              </a:rPr>
              <a:t>含义</a:t>
            </a:r>
          </a:p>
        </p:txBody>
      </p:sp>
      <p:sp>
        <p:nvSpPr>
          <p:cNvPr id="1745" name="在多道程序环境下，利用一道程序来模拟脱机输入时的外围控制机的功能，把低速I/O设备上的数据传送到高速输出磁盘上，再利用另一道程序来模拟脱机输出时外围控制机的功能，把数据从磁盘传送到低速输出设备上。"/>
          <p:cNvSpPr/>
          <p:nvPr/>
        </p:nvSpPr>
        <p:spPr>
          <a:xfrm>
            <a:off x="1493579" y="4105669"/>
            <a:ext cx="21396841" cy="3136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lnSpc>
                <a:spcPct val="120000"/>
              </a:lnSpc>
            </a:pPr>
            <a:r>
              <a:rPr dirty="0"/>
              <a:t>在多道程序环境下，利用</a:t>
            </a:r>
            <a:r>
              <a:rPr dirty="0">
                <a:solidFill>
                  <a:schemeClr val="accent5"/>
                </a:solidFill>
              </a:rPr>
              <a:t>一道程序</a:t>
            </a:r>
            <a:r>
              <a:rPr dirty="0"/>
              <a:t>来模拟</a:t>
            </a:r>
            <a:r>
              <a:rPr dirty="0">
                <a:solidFill>
                  <a:schemeClr val="accent5"/>
                </a:solidFill>
              </a:rPr>
              <a:t>脱机输入</a:t>
            </a:r>
            <a:r>
              <a:rPr dirty="0"/>
              <a:t>时的</a:t>
            </a:r>
            <a:r>
              <a:rPr dirty="0">
                <a:solidFill>
                  <a:schemeClr val="accent5"/>
                </a:solidFill>
              </a:rPr>
              <a:t>外围控制机</a:t>
            </a:r>
            <a:r>
              <a:rPr dirty="0"/>
              <a:t>的功能，把低速I/O设备上的数据传送到高速输出磁盘上，再利用</a:t>
            </a:r>
            <a:r>
              <a:rPr dirty="0">
                <a:solidFill>
                  <a:schemeClr val="accent5"/>
                </a:solidFill>
              </a:rPr>
              <a:t>另一道程序</a:t>
            </a:r>
            <a:r>
              <a:rPr dirty="0"/>
              <a:t>来模拟</a:t>
            </a:r>
            <a:r>
              <a:rPr dirty="0">
                <a:solidFill>
                  <a:schemeClr val="accent5"/>
                </a:solidFill>
              </a:rPr>
              <a:t>脱机输出</a:t>
            </a:r>
            <a:r>
              <a:rPr dirty="0"/>
              <a:t>时</a:t>
            </a:r>
            <a:r>
              <a:rPr dirty="0">
                <a:solidFill>
                  <a:schemeClr val="accent5"/>
                </a:solidFill>
              </a:rPr>
              <a:t>外围控制机</a:t>
            </a:r>
            <a:r>
              <a:rPr dirty="0"/>
              <a:t>的功能，把数据从磁盘传送到低速输出设备上。</a:t>
            </a:r>
          </a:p>
        </p:txBody>
      </p:sp>
      <p:sp>
        <p:nvSpPr>
          <p:cNvPr id="1746" name="这种在联机情况下实现的同时外围操作称为SPOOLing…"/>
          <p:cNvSpPr/>
          <p:nvPr/>
        </p:nvSpPr>
        <p:spPr>
          <a:xfrm>
            <a:off x="1438803" y="8211975"/>
            <a:ext cx="15354936" cy="175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just"/>
            <a:r>
              <a:rPr dirty="0"/>
              <a:t>这种在</a:t>
            </a:r>
            <a:r>
              <a:rPr dirty="0">
                <a:solidFill>
                  <a:schemeClr val="accent5"/>
                </a:solidFill>
                <a:latin typeface="Helvetica"/>
                <a:ea typeface="Helvetica"/>
                <a:cs typeface="Helvetica"/>
                <a:sym typeface="Helvetica"/>
              </a:rPr>
              <a:t>联机情况下实现的同时外围操作</a:t>
            </a:r>
            <a:r>
              <a:rPr dirty="0"/>
              <a:t>称为SPOOLing</a:t>
            </a:r>
          </a:p>
          <a:p>
            <a:pPr algn="just"/>
            <a:r>
              <a:rPr dirty="0"/>
              <a:t> (Simultaneous Peripheral Operations On-Line)</a:t>
            </a:r>
          </a:p>
        </p:txBody>
      </p:sp>
      <p:sp>
        <p:nvSpPr>
          <p:cNvPr id="1747" name="6.4.5.2 利用SPOOLing技术实现共享打印机"/>
          <p:cNvSpPr/>
          <p:nvPr/>
        </p:nvSpPr>
        <p:spPr>
          <a:xfrm>
            <a:off x="33917" y="73945"/>
            <a:ext cx="497572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2"/>
                </a:solidFill>
                <a:latin typeface="SimSun" charset="-122"/>
                <a:ea typeface="SimSun" charset="-122"/>
                <a:cs typeface="SimSun" charset="-122"/>
              </a:rPr>
              <a:t>6.4.5.2 利用SPOOLing技术实现共享打印机</a:t>
            </a:r>
          </a:p>
        </p:txBody>
      </p:sp>
      <p:pic>
        <p:nvPicPr>
          <p:cNvPr id="1748" name="屏幕快照 2019-03-06 下午5.30.11.png" descr="屏幕快照 2019-03-06 下午5.30.11.png"/>
          <p:cNvPicPr>
            <a:picLocks noChangeAspect="1"/>
          </p:cNvPicPr>
          <p:nvPr/>
        </p:nvPicPr>
        <p:blipFill>
          <a:blip r:embed="rId4">
            <a:extLst/>
          </a:blip>
          <a:stretch>
            <a:fillRect/>
          </a:stretch>
        </p:blipFill>
        <p:spPr>
          <a:xfrm>
            <a:off x="21163627" y="548291"/>
            <a:ext cx="2615260" cy="1270001"/>
          </a:xfrm>
          <a:prstGeom prst="rect">
            <a:avLst/>
          </a:prstGeom>
          <a:ln w="12700">
            <a:miter lim="400000"/>
          </a:ln>
        </p:spPr>
      </p:pic>
    </p:spTree>
    <p:extLst>
      <p:ext uri="{BB962C8B-B14F-4D97-AF65-F5344CB8AC3E}">
        <p14:creationId xmlns:p14="http://schemas.microsoft.com/office/powerpoint/2010/main" val="163938911"/>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383990"/>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32" name="1.列表画出T0时刻的资源分配状态表，在表中显示进程还需要的资源数量和系统可用的资源数量。"/>
          <p:cNvSpPr/>
          <p:nvPr/>
        </p:nvSpPr>
        <p:spPr>
          <a:xfrm>
            <a:off x="631527" y="3826247"/>
            <a:ext cx="23120946"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200">
                <a:latin typeface="Lantinghei SC Extralight"/>
                <a:ea typeface="Lantinghei SC Extralight"/>
                <a:cs typeface="Lantinghei SC Extralight"/>
                <a:sym typeface="Lantinghei SC Extralight"/>
              </a:defRPr>
            </a:pPr>
            <a:r>
              <a:t>1.列表画出T0时刻的资源分配状态表，在表中显示进程</a:t>
            </a:r>
            <a:r>
              <a:rPr>
                <a:latin typeface="Lantinghei SC Demibold"/>
                <a:ea typeface="Lantinghei SC Demibold"/>
                <a:cs typeface="Lantinghei SC Demibold"/>
                <a:sym typeface="Lantinghei SC Demibold"/>
              </a:rPr>
              <a:t>还需要的资源数量</a:t>
            </a:r>
            <a:r>
              <a:t>和</a:t>
            </a:r>
            <a:r>
              <a:rPr>
                <a:latin typeface="Lantinghei SC Demibold"/>
                <a:ea typeface="Lantinghei SC Demibold"/>
                <a:cs typeface="Lantinghei SC Demibold"/>
                <a:sym typeface="Lantinghei SC Demibold"/>
              </a:rPr>
              <a:t>系统可用的资源数量</a:t>
            </a:r>
            <a:r>
              <a:t>。</a:t>
            </a:r>
          </a:p>
        </p:txBody>
      </p:sp>
    </p:spTree>
    <p:extLst>
      <p:ext uri="{BB962C8B-B14F-4D97-AF65-F5344CB8AC3E}">
        <p14:creationId xmlns:p14="http://schemas.microsoft.com/office/powerpoint/2010/main" val="611002065"/>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 name="1524041820270.png" descr="1524041820270.png"/>
          <p:cNvPicPr>
            <a:picLocks noChangeAspect="1"/>
          </p:cNvPicPr>
          <p:nvPr/>
        </p:nvPicPr>
        <p:blipFill>
          <a:blip r:embed="rId2">
            <a:extLst/>
          </a:blip>
          <a:stretch>
            <a:fillRect/>
          </a:stretch>
        </p:blipFill>
        <p:spPr>
          <a:xfrm>
            <a:off x="1629170" y="4741697"/>
            <a:ext cx="20724286" cy="8231152"/>
          </a:xfrm>
          <a:prstGeom prst="rect">
            <a:avLst/>
          </a:prstGeom>
          <a:ln w="12700">
            <a:miter lim="400000"/>
          </a:ln>
        </p:spPr>
      </p:pic>
      <p:sp>
        <p:nvSpPr>
          <p:cNvPr id="835"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383990"/>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36" name="1.列表画出T0时刻的资源分配状态表，在表中显示进程还需要的资源数量和系统可用的资源数量。"/>
          <p:cNvSpPr/>
          <p:nvPr/>
        </p:nvSpPr>
        <p:spPr>
          <a:xfrm>
            <a:off x="631527" y="3826247"/>
            <a:ext cx="23120946"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200">
                <a:latin typeface="Lantinghei SC Extralight"/>
                <a:ea typeface="Lantinghei SC Extralight"/>
                <a:cs typeface="Lantinghei SC Extralight"/>
                <a:sym typeface="Lantinghei SC Extralight"/>
              </a:defRPr>
            </a:pPr>
            <a:r>
              <a:t>1.列表画出T0时刻的资源分配状态表，在表中显示进程</a:t>
            </a:r>
            <a:r>
              <a:rPr>
                <a:latin typeface="Lantinghei SC Demibold"/>
                <a:ea typeface="Lantinghei SC Demibold"/>
                <a:cs typeface="Lantinghei SC Demibold"/>
                <a:sym typeface="Lantinghei SC Demibold"/>
              </a:rPr>
              <a:t>还需要的资源数量</a:t>
            </a:r>
            <a:r>
              <a:t>和</a:t>
            </a:r>
            <a:r>
              <a:rPr>
                <a:latin typeface="Lantinghei SC Demibold"/>
                <a:ea typeface="Lantinghei SC Demibold"/>
                <a:cs typeface="Lantinghei SC Demibold"/>
                <a:sym typeface="Lantinghei SC Demibold"/>
              </a:rPr>
              <a:t>系统可用的资源数量</a:t>
            </a:r>
            <a:r>
              <a:t>。</a:t>
            </a:r>
          </a:p>
        </p:txBody>
      </p:sp>
      <p:sp>
        <p:nvSpPr>
          <p:cNvPr id="837" name="文本"/>
          <p:cNvSpPr/>
          <p:nvPr/>
        </p:nvSpPr>
        <p:spPr>
          <a:xfrm>
            <a:off x="14016730" y="6381750"/>
            <a:ext cx="3608931" cy="952500"/>
          </a:xfrm>
          <a:prstGeom prst="rect">
            <a:avLst/>
          </a:prstGeom>
          <a:solidFill>
            <a:srgbClr val="FFFFFF"/>
          </a:solidFill>
          <a:ln w="12700">
            <a:miter lim="400000"/>
          </a:ln>
        </p:spPr>
        <p:txBody>
          <a:bodyPr lIns="50800" tIns="50800" rIns="50800" bIns="50800" anchor="ctr">
            <a:spAutoFit/>
          </a:bodyPr>
          <a:lstStyle/>
          <a:p>
            <a:pPr>
              <a:defRPr sz="4800">
                <a:solidFill>
                  <a:srgbClr val="FFFFFF"/>
                </a:solidFill>
              </a:defRPr>
            </a:pPr>
            <a:endParaRPr/>
          </a:p>
        </p:txBody>
      </p:sp>
      <p:sp>
        <p:nvSpPr>
          <p:cNvPr id="838" name="文本"/>
          <p:cNvSpPr/>
          <p:nvPr/>
        </p:nvSpPr>
        <p:spPr>
          <a:xfrm>
            <a:off x="14016730" y="7895863"/>
            <a:ext cx="3608931" cy="952501"/>
          </a:xfrm>
          <a:prstGeom prst="rect">
            <a:avLst/>
          </a:prstGeom>
          <a:solidFill>
            <a:srgbClr val="FFFFFF"/>
          </a:solidFill>
          <a:ln w="12700">
            <a:miter lim="400000"/>
          </a:ln>
        </p:spPr>
        <p:txBody>
          <a:bodyPr lIns="50800" tIns="50800" rIns="50800" bIns="50800" anchor="ctr">
            <a:spAutoFit/>
          </a:bodyPr>
          <a:lstStyle/>
          <a:p>
            <a:pPr>
              <a:defRPr sz="4800">
                <a:solidFill>
                  <a:srgbClr val="FFFFFF"/>
                </a:solidFill>
              </a:defRPr>
            </a:pPr>
            <a:endParaRPr/>
          </a:p>
        </p:txBody>
      </p:sp>
      <p:sp>
        <p:nvSpPr>
          <p:cNvPr id="839" name="文本"/>
          <p:cNvSpPr/>
          <p:nvPr/>
        </p:nvSpPr>
        <p:spPr>
          <a:xfrm>
            <a:off x="14016730" y="9010277"/>
            <a:ext cx="3608931" cy="952501"/>
          </a:xfrm>
          <a:prstGeom prst="rect">
            <a:avLst/>
          </a:prstGeom>
          <a:solidFill>
            <a:srgbClr val="FFFFFF"/>
          </a:solidFill>
          <a:ln w="12700">
            <a:miter lim="400000"/>
          </a:ln>
        </p:spPr>
        <p:txBody>
          <a:bodyPr lIns="50800" tIns="50800" rIns="50800" bIns="50800" anchor="ctr">
            <a:spAutoFit/>
          </a:bodyPr>
          <a:lstStyle/>
          <a:p>
            <a:pPr>
              <a:defRPr sz="4800">
                <a:solidFill>
                  <a:srgbClr val="FFFFFF"/>
                </a:solidFill>
              </a:defRPr>
            </a:pPr>
            <a:endParaRPr/>
          </a:p>
        </p:txBody>
      </p:sp>
      <p:sp>
        <p:nvSpPr>
          <p:cNvPr id="840" name="文本"/>
          <p:cNvSpPr/>
          <p:nvPr/>
        </p:nvSpPr>
        <p:spPr>
          <a:xfrm>
            <a:off x="14016730" y="10344334"/>
            <a:ext cx="3608931" cy="952501"/>
          </a:xfrm>
          <a:prstGeom prst="rect">
            <a:avLst/>
          </a:prstGeom>
          <a:solidFill>
            <a:srgbClr val="FFFFFF"/>
          </a:solidFill>
          <a:ln w="12700">
            <a:miter lim="400000"/>
          </a:ln>
        </p:spPr>
        <p:txBody>
          <a:bodyPr lIns="50800" tIns="50800" rIns="50800" bIns="50800" anchor="ctr">
            <a:spAutoFit/>
          </a:bodyPr>
          <a:lstStyle/>
          <a:p>
            <a:pPr>
              <a:defRPr sz="4800">
                <a:solidFill>
                  <a:srgbClr val="FFFFFF"/>
                </a:solidFill>
              </a:defRPr>
            </a:pPr>
            <a:endParaRPr/>
          </a:p>
        </p:txBody>
      </p:sp>
      <p:sp>
        <p:nvSpPr>
          <p:cNvPr id="841" name="文本"/>
          <p:cNvSpPr/>
          <p:nvPr/>
        </p:nvSpPr>
        <p:spPr>
          <a:xfrm>
            <a:off x="14016730" y="11638805"/>
            <a:ext cx="3608931" cy="952501"/>
          </a:xfrm>
          <a:prstGeom prst="rect">
            <a:avLst/>
          </a:prstGeom>
          <a:solidFill>
            <a:srgbClr val="FFFFFF"/>
          </a:solidFill>
          <a:ln w="12700">
            <a:miter lim="400000"/>
          </a:ln>
        </p:spPr>
        <p:txBody>
          <a:bodyPr lIns="50800" tIns="50800" rIns="50800" bIns="50800" anchor="ctr">
            <a:spAutoFit/>
          </a:bodyPr>
          <a:lstStyle/>
          <a:p>
            <a:pPr>
              <a:defRPr sz="4800">
                <a:solidFill>
                  <a:srgbClr val="FFFFFF"/>
                </a:solidFill>
              </a:defRPr>
            </a:pPr>
            <a:endParaRPr/>
          </a:p>
        </p:txBody>
      </p:sp>
      <p:sp>
        <p:nvSpPr>
          <p:cNvPr id="842" name="文本"/>
          <p:cNvSpPr/>
          <p:nvPr/>
        </p:nvSpPr>
        <p:spPr>
          <a:xfrm>
            <a:off x="18134724" y="6381750"/>
            <a:ext cx="3608931" cy="952500"/>
          </a:xfrm>
          <a:prstGeom prst="rect">
            <a:avLst/>
          </a:prstGeom>
          <a:solidFill>
            <a:srgbClr val="FFFFFF"/>
          </a:solidFill>
          <a:ln w="12700">
            <a:miter lim="400000"/>
          </a:ln>
        </p:spPr>
        <p:txBody>
          <a:bodyPr lIns="50800" tIns="50800" rIns="50800" bIns="50800" anchor="ctr">
            <a:spAutoFit/>
          </a:bodyPr>
          <a:lstStyle/>
          <a:p>
            <a:pPr>
              <a:defRPr sz="4800">
                <a:solidFill>
                  <a:srgbClr val="FFFFFF"/>
                </a:solidFill>
              </a:defRPr>
            </a:pPr>
            <a:endParaRPr/>
          </a:p>
        </p:txBody>
      </p:sp>
    </p:spTree>
    <p:extLst>
      <p:ext uri="{BB962C8B-B14F-4D97-AF65-F5344CB8AC3E}">
        <p14:creationId xmlns:p14="http://schemas.microsoft.com/office/powerpoint/2010/main" val="199239014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383990"/>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45" name="1.列表画出T0时刻的资源分配状态表，在表中显示进程还需要的资源数量和系统可用的资源数量。"/>
          <p:cNvSpPr/>
          <p:nvPr/>
        </p:nvSpPr>
        <p:spPr>
          <a:xfrm>
            <a:off x="631527" y="3826247"/>
            <a:ext cx="23120946"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200">
                <a:latin typeface="Lantinghei SC Extralight"/>
                <a:ea typeface="Lantinghei SC Extralight"/>
                <a:cs typeface="Lantinghei SC Extralight"/>
                <a:sym typeface="Lantinghei SC Extralight"/>
              </a:defRPr>
            </a:pPr>
            <a:r>
              <a:t>1.列表画出T0时刻的资源分配状态表，在表中显示进程</a:t>
            </a:r>
            <a:r>
              <a:rPr>
                <a:latin typeface="Lantinghei SC Demibold"/>
                <a:ea typeface="Lantinghei SC Demibold"/>
                <a:cs typeface="Lantinghei SC Demibold"/>
                <a:sym typeface="Lantinghei SC Demibold"/>
              </a:rPr>
              <a:t>还需要的资源数量</a:t>
            </a:r>
            <a:r>
              <a:t>和</a:t>
            </a:r>
            <a:r>
              <a:rPr>
                <a:latin typeface="Lantinghei SC Demibold"/>
                <a:ea typeface="Lantinghei SC Demibold"/>
                <a:cs typeface="Lantinghei SC Demibold"/>
                <a:sym typeface="Lantinghei SC Demibold"/>
              </a:rPr>
              <a:t>系统可用的资源数量</a:t>
            </a:r>
            <a:r>
              <a:t>。</a:t>
            </a:r>
          </a:p>
        </p:txBody>
      </p:sp>
      <p:pic>
        <p:nvPicPr>
          <p:cNvPr id="846" name="1524041820270.png" descr="1524041820270.png"/>
          <p:cNvPicPr>
            <a:picLocks noChangeAspect="1"/>
          </p:cNvPicPr>
          <p:nvPr/>
        </p:nvPicPr>
        <p:blipFill>
          <a:blip r:embed="rId2">
            <a:extLst/>
          </a:blip>
          <a:stretch>
            <a:fillRect/>
          </a:stretch>
        </p:blipFill>
        <p:spPr>
          <a:xfrm>
            <a:off x="1629170" y="4741697"/>
            <a:ext cx="20724286" cy="8231152"/>
          </a:xfrm>
          <a:prstGeom prst="rect">
            <a:avLst/>
          </a:prstGeom>
          <a:ln w="12700">
            <a:miter lim="400000"/>
          </a:ln>
        </p:spPr>
      </p:pic>
    </p:spTree>
    <p:extLst>
      <p:ext uri="{BB962C8B-B14F-4D97-AF65-F5344CB8AC3E}">
        <p14:creationId xmlns:p14="http://schemas.microsoft.com/office/powerpoint/2010/main" val="38870976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383990"/>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49" name="2.T0时刻是否为安全状态？若是，请给出安全序列。"/>
          <p:cNvSpPr/>
          <p:nvPr/>
        </p:nvSpPr>
        <p:spPr>
          <a:xfrm>
            <a:off x="730962" y="3616943"/>
            <a:ext cx="22922075"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2.T0时刻是否为安全状态？若是，请给出安全序列。</a:t>
            </a:r>
          </a:p>
        </p:txBody>
      </p:sp>
    </p:spTree>
    <p:extLst>
      <p:ext uri="{BB962C8B-B14F-4D97-AF65-F5344CB8AC3E}">
        <p14:creationId xmlns:p14="http://schemas.microsoft.com/office/powerpoint/2010/main" val="39976618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1" name="1524041820270.png" descr="1524041820270.png"/>
          <p:cNvPicPr>
            <a:picLocks noChangeAspect="1"/>
          </p:cNvPicPr>
          <p:nvPr/>
        </p:nvPicPr>
        <p:blipFill>
          <a:blip r:embed="rId2">
            <a:extLst/>
          </a:blip>
          <a:stretch>
            <a:fillRect/>
          </a:stretch>
        </p:blipFill>
        <p:spPr>
          <a:xfrm>
            <a:off x="363733" y="288331"/>
            <a:ext cx="15701889" cy="6236386"/>
          </a:xfrm>
          <a:prstGeom prst="rect">
            <a:avLst/>
          </a:prstGeom>
          <a:ln w="12700">
            <a:miter lim="400000"/>
          </a:ln>
        </p:spPr>
      </p:pic>
    </p:spTree>
    <p:extLst>
      <p:ext uri="{BB962C8B-B14F-4D97-AF65-F5344CB8AC3E}">
        <p14:creationId xmlns:p14="http://schemas.microsoft.com/office/powerpoint/2010/main" val="154135625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3" name="1524041820270.png" descr="1524041820270.png"/>
          <p:cNvPicPr>
            <a:picLocks noChangeAspect="1"/>
          </p:cNvPicPr>
          <p:nvPr/>
        </p:nvPicPr>
        <p:blipFill>
          <a:blip r:embed="rId2">
            <a:extLst/>
          </a:blip>
          <a:stretch>
            <a:fillRect/>
          </a:stretch>
        </p:blipFill>
        <p:spPr>
          <a:xfrm>
            <a:off x="363733" y="288331"/>
            <a:ext cx="15701889" cy="6236386"/>
          </a:xfrm>
          <a:prstGeom prst="rect">
            <a:avLst/>
          </a:prstGeom>
          <a:ln w="12700">
            <a:miter lim="400000"/>
          </a:ln>
        </p:spPr>
      </p:pic>
      <p:sp>
        <p:nvSpPr>
          <p:cNvPr id="854" name="P3执行，结束后可用资源=（2，5，2）+（3，0，4）=（5，5，6）"/>
          <p:cNvSpPr/>
          <p:nvPr/>
        </p:nvSpPr>
        <p:spPr>
          <a:xfrm>
            <a:off x="564355" y="6844121"/>
            <a:ext cx="1849435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P3执行，结束后</a:t>
            </a:r>
            <a:r>
              <a:rPr b="1">
                <a:latin typeface="Helvetica"/>
                <a:ea typeface="Helvetica"/>
                <a:cs typeface="Helvetica"/>
                <a:sym typeface="Helvetica"/>
              </a:rPr>
              <a:t>可用资源</a:t>
            </a:r>
            <a:r>
              <a:t>=（2，5，2）+（3，0，4）=（5，5，6）</a:t>
            </a:r>
          </a:p>
        </p:txBody>
      </p:sp>
      <p:sp>
        <p:nvSpPr>
          <p:cNvPr id="855" name="P4执行，结束后可用资源=（5，5，6）+（2，0，4）=（7，5，10）"/>
          <p:cNvSpPr/>
          <p:nvPr/>
        </p:nvSpPr>
        <p:spPr>
          <a:xfrm>
            <a:off x="564355" y="7993898"/>
            <a:ext cx="18833288"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P4执行，结束后</a:t>
            </a:r>
            <a:r>
              <a:rPr b="1">
                <a:latin typeface="Helvetica"/>
                <a:ea typeface="Helvetica"/>
                <a:cs typeface="Helvetica"/>
                <a:sym typeface="Helvetica"/>
              </a:rPr>
              <a:t>可用资源</a:t>
            </a:r>
            <a:r>
              <a:t>=（5，5，6）+（2，0，4）=（7，5，10）</a:t>
            </a:r>
          </a:p>
        </p:txBody>
      </p:sp>
      <p:sp>
        <p:nvSpPr>
          <p:cNvPr id="856" name="P5执行，结束后可用资源=（7，5，10）+（3，1，4）=（10，6，14）"/>
          <p:cNvSpPr/>
          <p:nvPr/>
        </p:nvSpPr>
        <p:spPr>
          <a:xfrm>
            <a:off x="564355" y="9143675"/>
            <a:ext cx="19511163"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P5执行，结束后</a:t>
            </a:r>
            <a:r>
              <a:rPr b="1">
                <a:latin typeface="Helvetica"/>
                <a:ea typeface="Helvetica"/>
                <a:cs typeface="Helvetica"/>
                <a:sym typeface="Helvetica"/>
              </a:rPr>
              <a:t>可用资源</a:t>
            </a:r>
            <a:r>
              <a:t>=（7，5，10）+（3，1，4）=（10，6，14）</a:t>
            </a:r>
          </a:p>
        </p:txBody>
      </p:sp>
      <p:sp>
        <p:nvSpPr>
          <p:cNvPr id="857" name="P1执行，结束后可用资源=（10，6，14）+（2，1，2）=（12，7，16）"/>
          <p:cNvSpPr/>
          <p:nvPr/>
        </p:nvSpPr>
        <p:spPr>
          <a:xfrm>
            <a:off x="564355" y="10293453"/>
            <a:ext cx="19850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P1执行，结束后</a:t>
            </a:r>
            <a:r>
              <a:rPr b="1">
                <a:latin typeface="Helvetica"/>
                <a:ea typeface="Helvetica"/>
                <a:cs typeface="Helvetica"/>
                <a:sym typeface="Helvetica"/>
              </a:rPr>
              <a:t>可用资源</a:t>
            </a:r>
            <a:r>
              <a:t>=（10，6，14）+（2，1，2）=（12，7，16）</a:t>
            </a:r>
          </a:p>
        </p:txBody>
      </p:sp>
      <p:sp>
        <p:nvSpPr>
          <p:cNvPr id="858" name="P2执行，结束后可用资源=（12，7，16）+（3，0，2）=（15，7，18）"/>
          <p:cNvSpPr/>
          <p:nvPr/>
        </p:nvSpPr>
        <p:spPr>
          <a:xfrm>
            <a:off x="564355" y="11443230"/>
            <a:ext cx="19850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P2执行，结束后</a:t>
            </a:r>
            <a:r>
              <a:rPr b="1">
                <a:latin typeface="Helvetica"/>
                <a:ea typeface="Helvetica"/>
                <a:cs typeface="Helvetica"/>
                <a:sym typeface="Helvetica"/>
              </a:rPr>
              <a:t>可用资源</a:t>
            </a:r>
            <a:r>
              <a:t>=（12，7，16）+（3，0，2）=（15，7，18）</a:t>
            </a:r>
          </a:p>
        </p:txBody>
      </p:sp>
    </p:spTree>
    <p:extLst>
      <p:ext uri="{BB962C8B-B14F-4D97-AF65-F5344CB8AC3E}">
        <p14:creationId xmlns:p14="http://schemas.microsoft.com/office/powerpoint/2010/main" val="47927679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383990"/>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61" name="2.T0时刻是否为安全状态？若是，请给出安全序列。"/>
          <p:cNvSpPr/>
          <p:nvPr/>
        </p:nvSpPr>
        <p:spPr>
          <a:xfrm>
            <a:off x="730962" y="3616943"/>
            <a:ext cx="22922075"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2.T0时刻是否为安全状态？若是，请给出安全序列。</a:t>
            </a:r>
          </a:p>
        </p:txBody>
      </p:sp>
      <p:sp>
        <p:nvSpPr>
          <p:cNvPr id="862" name="T0时刻是安全状态。…"/>
          <p:cNvSpPr/>
          <p:nvPr/>
        </p:nvSpPr>
        <p:spPr>
          <a:xfrm>
            <a:off x="1024690" y="5944717"/>
            <a:ext cx="9685934" cy="1616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200">
                <a:latin typeface="Lantinghei SC Extralight"/>
                <a:ea typeface="Lantinghei SC Extralight"/>
                <a:cs typeface="Lantinghei SC Extralight"/>
                <a:sym typeface="Lantinghei SC Extralight"/>
              </a:defRPr>
            </a:pPr>
            <a:r>
              <a:t>T0时刻是安全状态。 </a:t>
            </a:r>
          </a:p>
          <a:p>
            <a:pPr algn="l" defTabSz="821531">
              <a:defRPr sz="4200">
                <a:latin typeface="Lantinghei SC Extralight"/>
                <a:ea typeface="Lantinghei SC Extralight"/>
                <a:cs typeface="Lantinghei SC Extralight"/>
                <a:sym typeface="Lantinghei SC Extralight"/>
              </a:defRPr>
            </a:pPr>
            <a:r>
              <a:t>安全序列为：&lt;P3，P4，P5，P1，P2&gt;</a:t>
            </a:r>
          </a:p>
        </p:txBody>
      </p:sp>
    </p:spTree>
    <p:extLst>
      <p:ext uri="{BB962C8B-B14F-4D97-AF65-F5344CB8AC3E}">
        <p14:creationId xmlns:p14="http://schemas.microsoft.com/office/powerpoint/2010/main" val="214143412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383990"/>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65" name="3.在T0时刻若进程P1请求资源（3，0，3），是否能实施资源分配？为什么？"/>
          <p:cNvSpPr/>
          <p:nvPr/>
        </p:nvSpPr>
        <p:spPr>
          <a:xfrm>
            <a:off x="704533" y="3835380"/>
            <a:ext cx="18403690"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3.在T0时刻若进程P1请求资源（3，0，3），是否能实施资源分配？为什么？</a:t>
            </a:r>
          </a:p>
        </p:txBody>
      </p:sp>
    </p:spTree>
    <p:extLst>
      <p:ext uri="{BB962C8B-B14F-4D97-AF65-F5344CB8AC3E}">
        <p14:creationId xmlns:p14="http://schemas.microsoft.com/office/powerpoint/2010/main" val="140484838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383990"/>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68" name="3.在T0时刻若进程P1请求资源（3，0，3），是否能实施资源分配？为什么？"/>
          <p:cNvSpPr/>
          <p:nvPr/>
        </p:nvSpPr>
        <p:spPr>
          <a:xfrm>
            <a:off x="704533" y="3835380"/>
            <a:ext cx="18403690"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3.在T0时刻若进程P1请求资源（3，0，3），是否能实施资源分配？为什么？</a:t>
            </a:r>
          </a:p>
        </p:txBody>
      </p:sp>
      <p:sp>
        <p:nvSpPr>
          <p:cNvPr id="869" name="不能。（3，0，3）&gt;（2，5，2），可用资源不够，所以无法分配。"/>
          <p:cNvSpPr/>
          <p:nvPr/>
        </p:nvSpPr>
        <p:spPr>
          <a:xfrm>
            <a:off x="863948" y="5470413"/>
            <a:ext cx="16307595" cy="879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不能。（3，0，3）&gt;（2，5，2），可用资源不够，所以无法分配。</a:t>
            </a:r>
          </a:p>
        </p:txBody>
      </p:sp>
    </p:spTree>
    <p:extLst>
      <p:ext uri="{BB962C8B-B14F-4D97-AF65-F5344CB8AC3E}">
        <p14:creationId xmlns:p14="http://schemas.microsoft.com/office/powerpoint/2010/main" val="185152434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
          <p:cNvSpPr/>
          <p:nvPr/>
        </p:nvSpPr>
        <p:spPr>
          <a:xfrm>
            <a:off x="631527" y="383990"/>
            <a:ext cx="22578533" cy="298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4000">
                <a:latin typeface="Lantinghei SC Extralight"/>
                <a:ea typeface="Lantinghei SC Extralight"/>
                <a:cs typeface="Lantinghei SC Extralight"/>
                <a:sym typeface="Lantinghei SC Extralight"/>
              </a:defRPr>
            </a:lvl1pPr>
          </a:lstStyle>
          <a:p>
            <a:r>
              <a:t>设系统中有三种类型的资源A、B、C，资源数量分别为15、7、18，系统有五个进程P1、P2、P3、P4、P5，其最大资源需求量分别为（5，4，9）、（4，3，5）、（3，0，5）、（5，2，5）、（4，2，4）。在T0时刻，系统为各进程已经分配的资源数量分别为（2，1，2）、（3，0，2）、（3，0，4）、（2，0，4）、（3，1，4）。若系统采用银行家算法实施死锁避免策略，则请回答：</a:t>
            </a:r>
          </a:p>
        </p:txBody>
      </p:sp>
      <p:sp>
        <p:nvSpPr>
          <p:cNvPr id="872" name="4.在T0时刻若进程P4请求资源（2，0，1），则是否能实施资源分配？为什么？"/>
          <p:cNvSpPr/>
          <p:nvPr/>
        </p:nvSpPr>
        <p:spPr>
          <a:xfrm>
            <a:off x="704533" y="3835380"/>
            <a:ext cx="18943340" cy="879476"/>
          </a:xfrm>
          <a:prstGeom prst="rect">
            <a:avLst/>
          </a:prstGeom>
          <a:solidFill>
            <a:srgbClr val="DCDEE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4200">
                <a:latin typeface="Lantinghei SC Extralight"/>
                <a:ea typeface="Lantinghei SC Extralight"/>
                <a:cs typeface="Lantinghei SC Extralight"/>
                <a:sym typeface="Lantinghei SC Extralight"/>
              </a:defRPr>
            </a:lvl1pPr>
          </a:lstStyle>
          <a:p>
            <a:r>
              <a:t>4.在T0时刻若进程P4请求资源（2，0，1），则是否能实施资源分配？为什么？</a:t>
            </a:r>
          </a:p>
        </p:txBody>
      </p:sp>
    </p:spTree>
    <p:extLst>
      <p:ext uri="{BB962C8B-B14F-4D97-AF65-F5344CB8AC3E}">
        <p14:creationId xmlns:p14="http://schemas.microsoft.com/office/powerpoint/2010/main" val="1531688613"/>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_rels/theme2.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495</TotalTime>
  <Words>3454</Words>
  <Application>Microsoft Macintosh PowerPoint</Application>
  <PresentationFormat>自定义</PresentationFormat>
  <Paragraphs>866</Paragraphs>
  <Slides>104</Slides>
  <Notes>38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104</vt:i4>
      </vt:variant>
    </vt:vector>
  </HeadingPairs>
  <TitlesOfParts>
    <vt:vector size="119" baseType="lpstr">
      <vt:lpstr>Apple Color Emoji</vt:lpstr>
      <vt:lpstr>-apple-system</vt:lpstr>
      <vt:lpstr>Hannotate SC Bold</vt:lpstr>
      <vt:lpstr>Hannotate SC Regular</vt:lpstr>
      <vt:lpstr>Helvetica</vt:lpstr>
      <vt:lpstr>Helvetica Light</vt:lpstr>
      <vt:lpstr>Helvetica Neue</vt:lpstr>
      <vt:lpstr>Lantinghei SC Demibold</vt:lpstr>
      <vt:lpstr>Lantinghei SC Extralight</vt:lpstr>
      <vt:lpstr>SF Pro Display Regular</vt:lpstr>
      <vt:lpstr>SimSun</vt:lpstr>
      <vt:lpstr>Wingdings</vt:lpstr>
      <vt:lpstr>华文细黑</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43</cp:revision>
  <dcterms:modified xsi:type="dcterms:W3CDTF">2020-03-20T09:01:38Z</dcterms:modified>
</cp:coreProperties>
</file>